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14B0B8-F59F-432C-ABCF-32CC52C57AE2}" v="17" dt="2024-05-16T04:28:33.920"/>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50" d="100"/>
          <a:sy n="50" d="100"/>
        </p:scale>
        <p:origin x="1301" y="25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Ronnie Li" userId="bf86dbdac802ed8c" providerId="LiveId" clId="{DF14B0B8-F59F-432C-ABCF-32CC52C57AE2}"/>
    <pc:docChg chg="custSel modSld">
      <pc:chgData name="Ronnie Li" userId="bf86dbdac802ed8c" providerId="LiveId" clId="{DF14B0B8-F59F-432C-ABCF-32CC52C57AE2}" dt="2024-05-16T04:32:43.726" v="3510" actId="20577"/>
      <pc:docMkLst>
        <pc:docMk/>
      </pc:docMkLst>
      <pc:sldChg chg="addSp delSp modSp mod">
        <pc:chgData name="Ronnie Li" userId="bf86dbdac802ed8c" providerId="LiveId" clId="{DF14B0B8-F59F-432C-ABCF-32CC52C57AE2}" dt="2024-05-16T04:31:02.040" v="3219" actId="20577"/>
        <pc:sldMkLst>
          <pc:docMk/>
          <pc:sldMk cId="1630123617" sldId="274"/>
        </pc:sldMkLst>
        <pc:spChg chg="add mod">
          <ac:chgData name="Ronnie Li" userId="bf86dbdac802ed8c" providerId="LiveId" clId="{DF14B0B8-F59F-432C-ABCF-32CC52C57AE2}" dt="2024-05-16T04:31:02.040" v="3219" actId="20577"/>
          <ac:spMkLst>
            <pc:docMk/>
            <pc:sldMk cId="1630123617" sldId="274"/>
            <ac:spMk id="2" creationId="{002CFBA8-5258-384D-3E00-DB76D651421C}"/>
          </ac:spMkLst>
        </pc:spChg>
        <pc:spChg chg="del mod">
          <ac:chgData name="Ronnie Li" userId="bf86dbdac802ed8c" providerId="LiveId" clId="{DF14B0B8-F59F-432C-ABCF-32CC52C57AE2}" dt="2024-05-16T04:28:29.996" v="2435" actId="478"/>
          <ac:spMkLst>
            <pc:docMk/>
            <pc:sldMk cId="1630123617" sldId="274"/>
            <ac:spMk id="5" creationId="{28684E62-A9F8-4E7A-AB01-78893062A1B4}"/>
          </ac:spMkLst>
        </pc:spChg>
      </pc:sldChg>
      <pc:sldChg chg="modSp mod">
        <pc:chgData name="Ronnie Li" userId="bf86dbdac802ed8c" providerId="LiveId" clId="{DF14B0B8-F59F-432C-ABCF-32CC52C57AE2}" dt="2024-05-16T04:32:07.955" v="3507" actId="20577"/>
        <pc:sldMkLst>
          <pc:docMk/>
          <pc:sldMk cId="3410008520" sldId="275"/>
        </pc:sldMkLst>
        <pc:spChg chg="mod">
          <ac:chgData name="Ronnie Li" userId="bf86dbdac802ed8c" providerId="LiveId" clId="{DF14B0B8-F59F-432C-ABCF-32CC52C57AE2}" dt="2024-05-16T04:32:07.955" v="3507" actId="20577"/>
          <ac:spMkLst>
            <pc:docMk/>
            <pc:sldMk cId="3410008520" sldId="275"/>
            <ac:spMk id="5" creationId="{28684E62-A9F8-4E7A-AB01-78893062A1B4}"/>
          </ac:spMkLst>
        </pc:spChg>
      </pc:sldChg>
      <pc:sldChg chg="addSp delSp modSp mod">
        <pc:chgData name="Ronnie Li" userId="bf86dbdac802ed8c" providerId="LiveId" clId="{DF14B0B8-F59F-432C-ABCF-32CC52C57AE2}" dt="2024-05-16T04:26:30.728" v="2091" actId="20577"/>
        <pc:sldMkLst>
          <pc:docMk/>
          <pc:sldMk cId="2459446073" sldId="289"/>
        </pc:sldMkLst>
        <pc:spChg chg="del">
          <ac:chgData name="Ronnie Li" userId="bf86dbdac802ed8c" providerId="LiveId" clId="{DF14B0B8-F59F-432C-ABCF-32CC52C57AE2}" dt="2024-05-16T04:24:52.179" v="1667" actId="478"/>
          <ac:spMkLst>
            <pc:docMk/>
            <pc:sldMk cId="2459446073" sldId="289"/>
            <ac:spMk id="5" creationId="{1B07C49E-AFFC-EC46-8930-E4D428F5F943}"/>
          </ac:spMkLst>
        </pc:spChg>
        <pc:spChg chg="add mod">
          <ac:chgData name="Ronnie Li" userId="bf86dbdac802ed8c" providerId="LiveId" clId="{DF14B0B8-F59F-432C-ABCF-32CC52C57AE2}" dt="2024-05-16T04:26:30.728" v="2091" actId="20577"/>
          <ac:spMkLst>
            <pc:docMk/>
            <pc:sldMk cId="2459446073" sldId="289"/>
            <ac:spMk id="6" creationId="{7FB3E1D8-4577-8067-2A92-D6BB96CC9612}"/>
          </ac:spMkLst>
        </pc:spChg>
        <pc:picChg chg="add mod">
          <ac:chgData name="Ronnie Li" userId="bf86dbdac802ed8c" providerId="LiveId" clId="{DF14B0B8-F59F-432C-ABCF-32CC52C57AE2}" dt="2024-05-16T04:24:57.635" v="1672" actId="1076"/>
          <ac:picMkLst>
            <pc:docMk/>
            <pc:sldMk cId="2459446073" sldId="289"/>
            <ac:picMk id="3" creationId="{6529908E-80B8-A184-90E7-D1B7A1A3FC6D}"/>
          </ac:picMkLst>
        </pc:picChg>
      </pc:sldChg>
      <pc:sldChg chg="addSp delSp modSp mod">
        <pc:chgData name="Ronnie Li" userId="bf86dbdac802ed8c" providerId="LiveId" clId="{DF14B0B8-F59F-432C-ABCF-32CC52C57AE2}" dt="2024-05-16T04:15:14.222" v="222" actId="20577"/>
        <pc:sldMkLst>
          <pc:docMk/>
          <pc:sldMk cId="981671777" sldId="296"/>
        </pc:sldMkLst>
        <pc:spChg chg="mod">
          <ac:chgData name="Ronnie Li" userId="bf86dbdac802ed8c" providerId="LiveId" clId="{DF14B0B8-F59F-432C-ABCF-32CC52C57AE2}" dt="2024-05-16T04:14:21.331" v="17" actId="20577"/>
          <ac:spMkLst>
            <pc:docMk/>
            <pc:sldMk cId="981671777" sldId="296"/>
            <ac:spMk id="2" creationId="{54176327-8CC4-4356-8BBB-DC4965CE9857}"/>
          </ac:spMkLst>
        </pc:spChg>
        <pc:spChg chg="del">
          <ac:chgData name="Ronnie Li" userId="bf86dbdac802ed8c" providerId="LiveId" clId="{DF14B0B8-F59F-432C-ABCF-32CC52C57AE2}" dt="2024-05-16T04:14:25.458" v="18" actId="478"/>
          <ac:spMkLst>
            <pc:docMk/>
            <pc:sldMk cId="981671777" sldId="296"/>
            <ac:spMk id="5" creationId="{85D9F803-CDBC-C74C-AF1B-2B5937D1C241}"/>
          </ac:spMkLst>
        </pc:spChg>
        <pc:spChg chg="add mod">
          <ac:chgData name="Ronnie Li" userId="bf86dbdac802ed8c" providerId="LiveId" clId="{DF14B0B8-F59F-432C-ABCF-32CC52C57AE2}" dt="2024-05-16T04:15:14.222" v="222" actId="20577"/>
          <ac:spMkLst>
            <pc:docMk/>
            <pc:sldMk cId="981671777" sldId="296"/>
            <ac:spMk id="7" creationId="{B845A88F-2D48-00AE-5F5B-2E04F8B509C6}"/>
          </ac:spMkLst>
        </pc:spChg>
        <pc:picChg chg="add mod">
          <ac:chgData name="Ronnie Li" userId="bf86dbdac802ed8c" providerId="LiveId" clId="{DF14B0B8-F59F-432C-ABCF-32CC52C57AE2}" dt="2024-05-16T04:14:35.540" v="24" actId="1076"/>
          <ac:picMkLst>
            <pc:docMk/>
            <pc:sldMk cId="981671777" sldId="296"/>
            <ac:picMk id="6" creationId="{9B1F55FE-3EB2-7E86-85D8-D816125762F5}"/>
          </ac:picMkLst>
        </pc:picChg>
      </pc:sldChg>
      <pc:sldChg chg="addSp delSp modSp mod">
        <pc:chgData name="Ronnie Li" userId="bf86dbdac802ed8c" providerId="LiveId" clId="{DF14B0B8-F59F-432C-ABCF-32CC52C57AE2}" dt="2024-05-16T04:16:37.052" v="418" actId="20577"/>
        <pc:sldMkLst>
          <pc:docMk/>
          <pc:sldMk cId="239597884" sldId="318"/>
        </pc:sldMkLst>
        <pc:spChg chg="del">
          <ac:chgData name="Ronnie Li" userId="bf86dbdac802ed8c" providerId="LiveId" clId="{DF14B0B8-F59F-432C-ABCF-32CC52C57AE2}" dt="2024-05-16T04:15:25.621" v="223" actId="478"/>
          <ac:spMkLst>
            <pc:docMk/>
            <pc:sldMk cId="239597884" sldId="318"/>
            <ac:spMk id="5" creationId="{85D9F803-CDBC-C74C-AF1B-2B5937D1C241}"/>
          </ac:spMkLst>
        </pc:spChg>
        <pc:spChg chg="add mod">
          <ac:chgData name="Ronnie Li" userId="bf86dbdac802ed8c" providerId="LiveId" clId="{DF14B0B8-F59F-432C-ABCF-32CC52C57AE2}" dt="2024-05-16T04:16:37.052" v="418" actId="20577"/>
          <ac:spMkLst>
            <pc:docMk/>
            <pc:sldMk cId="239597884" sldId="318"/>
            <ac:spMk id="6" creationId="{2D9DF409-0B93-94B2-7C87-730475E09244}"/>
          </ac:spMkLst>
        </pc:spChg>
        <pc:spChg chg="mod">
          <ac:chgData name="Ronnie Li" userId="bf86dbdac802ed8c" providerId="LiveId" clId="{DF14B0B8-F59F-432C-ABCF-32CC52C57AE2}" dt="2024-05-16T04:16:03.353" v="265" actId="20577"/>
          <ac:spMkLst>
            <pc:docMk/>
            <pc:sldMk cId="239597884" sldId="318"/>
            <ac:spMk id="8" creationId="{2E0ECA32-E146-40DA-85CD-9677244BC3EC}"/>
          </ac:spMkLst>
        </pc:spChg>
        <pc:picChg chg="add mod">
          <ac:chgData name="Ronnie Li" userId="bf86dbdac802ed8c" providerId="LiveId" clId="{DF14B0B8-F59F-432C-ABCF-32CC52C57AE2}" dt="2024-05-16T04:15:31.732" v="228" actId="14100"/>
          <ac:picMkLst>
            <pc:docMk/>
            <pc:sldMk cId="239597884" sldId="318"/>
            <ac:picMk id="4" creationId="{179CD107-DD5C-4BC8-4438-9A4E3E830037}"/>
          </ac:picMkLst>
        </pc:picChg>
      </pc:sldChg>
      <pc:sldChg chg="addSp delSp modSp mod">
        <pc:chgData name="Ronnie Li" userId="bf86dbdac802ed8c" providerId="LiveId" clId="{DF14B0B8-F59F-432C-ABCF-32CC52C57AE2}" dt="2024-05-16T04:18:35.845" v="791" actId="27636"/>
        <pc:sldMkLst>
          <pc:docMk/>
          <pc:sldMk cId="232499080" sldId="319"/>
        </pc:sldMkLst>
        <pc:spChg chg="del">
          <ac:chgData name="Ronnie Li" userId="bf86dbdac802ed8c" providerId="LiveId" clId="{DF14B0B8-F59F-432C-ABCF-32CC52C57AE2}" dt="2024-05-16T04:16:51.532" v="441" actId="478"/>
          <ac:spMkLst>
            <pc:docMk/>
            <pc:sldMk cId="232499080" sldId="319"/>
            <ac:spMk id="5" creationId="{85D9F803-CDBC-C74C-AF1B-2B5937D1C241}"/>
          </ac:spMkLst>
        </pc:spChg>
        <pc:spChg chg="add mod">
          <ac:chgData name="Ronnie Li" userId="bf86dbdac802ed8c" providerId="LiveId" clId="{DF14B0B8-F59F-432C-ABCF-32CC52C57AE2}" dt="2024-05-16T04:18:35.845" v="791" actId="27636"/>
          <ac:spMkLst>
            <pc:docMk/>
            <pc:sldMk cId="232499080" sldId="319"/>
            <ac:spMk id="6" creationId="{D7985863-CC88-9B83-6556-C631C8EF0CAF}"/>
          </ac:spMkLst>
        </pc:spChg>
        <pc:spChg chg="mod">
          <ac:chgData name="Ronnie Li" userId="bf86dbdac802ed8c" providerId="LiveId" clId="{DF14B0B8-F59F-432C-ABCF-32CC52C57AE2}" dt="2024-05-16T04:16:46.074" v="440" actId="20577"/>
          <ac:spMkLst>
            <pc:docMk/>
            <pc:sldMk cId="232499080" sldId="319"/>
            <ac:spMk id="8" creationId="{34C97452-C78A-4701-B8AB-ABFE63D5BEDE}"/>
          </ac:spMkLst>
        </pc:spChg>
        <pc:picChg chg="add mod">
          <ac:chgData name="Ronnie Li" userId="bf86dbdac802ed8c" providerId="LiveId" clId="{DF14B0B8-F59F-432C-ABCF-32CC52C57AE2}" dt="2024-05-16T04:17:00.751" v="446" actId="14100"/>
          <ac:picMkLst>
            <pc:docMk/>
            <pc:sldMk cId="232499080" sldId="319"/>
            <ac:picMk id="4" creationId="{14108D9F-9FFE-915A-E207-757EBEDF3CD8}"/>
          </ac:picMkLst>
        </pc:picChg>
      </pc:sldChg>
      <pc:sldChg chg="addSp delSp modSp mod">
        <pc:chgData name="Ronnie Li" userId="bf86dbdac802ed8c" providerId="LiveId" clId="{DF14B0B8-F59F-432C-ABCF-32CC52C57AE2}" dt="2024-05-16T04:27:50.426" v="2433" actId="20577"/>
        <pc:sldMkLst>
          <pc:docMk/>
          <pc:sldMk cId="3645034231" sldId="320"/>
        </pc:sldMkLst>
        <pc:spChg chg="del mod">
          <ac:chgData name="Ronnie Li" userId="bf86dbdac802ed8c" providerId="LiveId" clId="{DF14B0B8-F59F-432C-ABCF-32CC52C57AE2}" dt="2024-05-16T04:26:50.261" v="2095" actId="478"/>
          <ac:spMkLst>
            <pc:docMk/>
            <pc:sldMk cId="3645034231" sldId="320"/>
            <ac:spMk id="5" creationId="{1B07C49E-AFFC-EC46-8930-E4D428F5F943}"/>
          </ac:spMkLst>
        </pc:spChg>
        <pc:spChg chg="add mod">
          <ac:chgData name="Ronnie Li" userId="bf86dbdac802ed8c" providerId="LiveId" clId="{DF14B0B8-F59F-432C-ABCF-32CC52C57AE2}" dt="2024-05-16T04:27:50.426" v="2433" actId="20577"/>
          <ac:spMkLst>
            <pc:docMk/>
            <pc:sldMk cId="3645034231" sldId="320"/>
            <ac:spMk id="6" creationId="{672F34FF-914B-06AF-1581-65C658B66E58}"/>
          </ac:spMkLst>
        </pc:spChg>
        <pc:picChg chg="add mod">
          <ac:chgData name="Ronnie Li" userId="bf86dbdac802ed8c" providerId="LiveId" clId="{DF14B0B8-F59F-432C-ABCF-32CC52C57AE2}" dt="2024-05-16T04:27:04.605" v="2099" actId="1076"/>
          <ac:picMkLst>
            <pc:docMk/>
            <pc:sldMk cId="3645034231" sldId="320"/>
            <ac:picMk id="3" creationId="{C35416CA-8992-558F-7C0B-B7C79358A7D6}"/>
          </ac:picMkLst>
        </pc:picChg>
      </pc:sldChg>
      <pc:sldChg chg="addSp delSp modSp mod">
        <pc:chgData name="Ronnie Li" userId="bf86dbdac802ed8c" providerId="LiveId" clId="{DF14B0B8-F59F-432C-ABCF-32CC52C57AE2}" dt="2024-05-16T04:20:41.377" v="1127" actId="20577"/>
        <pc:sldMkLst>
          <pc:docMk/>
          <pc:sldMk cId="700132931" sldId="322"/>
        </pc:sldMkLst>
        <pc:spChg chg="del">
          <ac:chgData name="Ronnie Li" userId="bf86dbdac802ed8c" providerId="LiveId" clId="{DF14B0B8-F59F-432C-ABCF-32CC52C57AE2}" dt="2024-05-16T04:18:59.006" v="792" actId="478"/>
          <ac:spMkLst>
            <pc:docMk/>
            <pc:sldMk cId="700132931" sldId="322"/>
            <ac:spMk id="5" creationId="{85D9F803-CDBC-C74C-AF1B-2B5937D1C241}"/>
          </ac:spMkLst>
        </pc:spChg>
        <pc:spChg chg="add mod">
          <ac:chgData name="Ronnie Li" userId="bf86dbdac802ed8c" providerId="LiveId" clId="{DF14B0B8-F59F-432C-ABCF-32CC52C57AE2}" dt="2024-05-16T04:20:41.377" v="1127" actId="20577"/>
          <ac:spMkLst>
            <pc:docMk/>
            <pc:sldMk cId="700132931" sldId="322"/>
            <ac:spMk id="6" creationId="{65F5663A-A758-92DD-207F-CAC546DD2ECF}"/>
          </ac:spMkLst>
        </pc:spChg>
        <pc:spChg chg="mod">
          <ac:chgData name="Ronnie Li" userId="bf86dbdac802ed8c" providerId="LiveId" clId="{DF14B0B8-F59F-432C-ABCF-32CC52C57AE2}" dt="2024-05-16T04:19:38.374" v="844" actId="20577"/>
          <ac:spMkLst>
            <pc:docMk/>
            <pc:sldMk cId="700132931" sldId="322"/>
            <ac:spMk id="8" creationId="{9456A072-47A6-4424-9ABE-F398119040DD}"/>
          </ac:spMkLst>
        </pc:spChg>
        <pc:picChg chg="add mod">
          <ac:chgData name="Ronnie Li" userId="bf86dbdac802ed8c" providerId="LiveId" clId="{DF14B0B8-F59F-432C-ABCF-32CC52C57AE2}" dt="2024-05-16T04:19:51.613" v="849" actId="14100"/>
          <ac:picMkLst>
            <pc:docMk/>
            <pc:sldMk cId="700132931" sldId="322"/>
            <ac:picMk id="4" creationId="{E43DA12E-0FA2-5E1B-3596-9D21F7AF3B27}"/>
          </ac:picMkLst>
        </pc:picChg>
      </pc:sldChg>
      <pc:sldChg chg="addSp delSp modSp mod">
        <pc:chgData name="Ronnie Li" userId="bf86dbdac802ed8c" providerId="LiveId" clId="{DF14B0B8-F59F-432C-ABCF-32CC52C57AE2}" dt="2024-05-16T04:22:48.584" v="1482" actId="14100"/>
        <pc:sldMkLst>
          <pc:docMk/>
          <pc:sldMk cId="1866160706" sldId="323"/>
        </pc:sldMkLst>
        <pc:spChg chg="del">
          <ac:chgData name="Ronnie Li" userId="bf86dbdac802ed8c" providerId="LiveId" clId="{DF14B0B8-F59F-432C-ABCF-32CC52C57AE2}" dt="2024-05-16T04:20:49.488" v="1128" actId="478"/>
          <ac:spMkLst>
            <pc:docMk/>
            <pc:sldMk cId="1866160706" sldId="323"/>
            <ac:spMk id="5" creationId="{85D9F803-CDBC-C74C-AF1B-2B5937D1C241}"/>
          </ac:spMkLst>
        </pc:spChg>
        <pc:spChg chg="add mod">
          <ac:chgData name="Ronnie Li" userId="bf86dbdac802ed8c" providerId="LiveId" clId="{DF14B0B8-F59F-432C-ABCF-32CC52C57AE2}" dt="2024-05-16T04:22:48.584" v="1482" actId="14100"/>
          <ac:spMkLst>
            <pc:docMk/>
            <pc:sldMk cId="1866160706" sldId="323"/>
            <ac:spMk id="6" creationId="{A80C4ACD-505B-A32B-6C6C-B7213B42CF0B}"/>
          </ac:spMkLst>
        </pc:spChg>
        <pc:spChg chg="mod">
          <ac:chgData name="Ronnie Li" userId="bf86dbdac802ed8c" providerId="LiveId" clId="{DF14B0B8-F59F-432C-ABCF-32CC52C57AE2}" dt="2024-05-16T04:21:52.780" v="1257" actId="20577"/>
          <ac:spMkLst>
            <pc:docMk/>
            <pc:sldMk cId="1866160706" sldId="323"/>
            <ac:spMk id="8" creationId="{4EF94599-779E-457E-B57B-6063EBF7A840}"/>
          </ac:spMkLst>
        </pc:spChg>
        <pc:picChg chg="add mod">
          <ac:chgData name="Ronnie Li" userId="bf86dbdac802ed8c" providerId="LiveId" clId="{DF14B0B8-F59F-432C-ABCF-32CC52C57AE2}" dt="2024-05-16T04:21:15.363" v="1134" actId="1076"/>
          <ac:picMkLst>
            <pc:docMk/>
            <pc:sldMk cId="1866160706" sldId="323"/>
            <ac:picMk id="4" creationId="{61A533DE-80E2-A580-7AD6-2C93C3C1846A}"/>
          </ac:picMkLst>
        </pc:picChg>
      </pc:sldChg>
      <pc:sldChg chg="addSp delSp modSp mod">
        <pc:chgData name="Ronnie Li" userId="bf86dbdac802ed8c" providerId="LiveId" clId="{DF14B0B8-F59F-432C-ABCF-32CC52C57AE2}" dt="2024-05-16T04:24:10.007" v="1666" actId="20577"/>
        <pc:sldMkLst>
          <pc:docMk/>
          <pc:sldMk cId="252359608" sldId="324"/>
        </pc:sldMkLst>
        <pc:spChg chg="del">
          <ac:chgData name="Ronnie Li" userId="bf86dbdac802ed8c" providerId="LiveId" clId="{DF14B0B8-F59F-432C-ABCF-32CC52C57AE2}" dt="2024-05-16T04:23:11.163" v="1483" actId="478"/>
          <ac:spMkLst>
            <pc:docMk/>
            <pc:sldMk cId="252359608" sldId="324"/>
            <ac:spMk id="5" creationId="{85D9F803-CDBC-C74C-AF1B-2B5937D1C241}"/>
          </ac:spMkLst>
        </pc:spChg>
        <pc:spChg chg="add mod">
          <ac:chgData name="Ronnie Li" userId="bf86dbdac802ed8c" providerId="LiveId" clId="{DF14B0B8-F59F-432C-ABCF-32CC52C57AE2}" dt="2024-05-16T04:24:10.007" v="1666" actId="20577"/>
          <ac:spMkLst>
            <pc:docMk/>
            <pc:sldMk cId="252359608" sldId="324"/>
            <ac:spMk id="6" creationId="{77262071-ED34-EC59-6736-E8C7D892BD25}"/>
          </ac:spMkLst>
        </pc:spChg>
        <pc:spChg chg="mod">
          <ac:chgData name="Ronnie Li" userId="bf86dbdac802ed8c" providerId="LiveId" clId="{DF14B0B8-F59F-432C-ABCF-32CC52C57AE2}" dt="2024-05-16T04:23:18.883" v="1531" actId="20577"/>
          <ac:spMkLst>
            <pc:docMk/>
            <pc:sldMk cId="252359608" sldId="324"/>
            <ac:spMk id="12" creationId="{4D271BF5-BAA1-4CEB-A575-76A097FABBBA}"/>
          </ac:spMkLst>
        </pc:spChg>
        <pc:picChg chg="add mod">
          <ac:chgData name="Ronnie Li" userId="bf86dbdac802ed8c" providerId="LiveId" clId="{DF14B0B8-F59F-432C-ABCF-32CC52C57AE2}" dt="2024-05-16T04:23:46.142" v="1543" actId="1076"/>
          <ac:picMkLst>
            <pc:docMk/>
            <pc:sldMk cId="252359608" sldId="324"/>
            <ac:picMk id="4" creationId="{42CD2E0D-26F6-1641-DDAB-3E26C164C9F4}"/>
          </ac:picMkLst>
        </pc:picChg>
      </pc:sldChg>
      <pc:sldChg chg="modSp mod">
        <pc:chgData name="Ronnie Li" userId="bf86dbdac802ed8c" providerId="LiveId" clId="{DF14B0B8-F59F-432C-ABCF-32CC52C57AE2}" dt="2024-05-16T04:32:43.726" v="3510" actId="20577"/>
        <pc:sldMkLst>
          <pc:docMk/>
          <pc:sldMk cId="1980221439" sldId="331"/>
        </pc:sldMkLst>
        <pc:spChg chg="mod">
          <ac:chgData name="Ronnie Li" userId="bf86dbdac802ed8c" providerId="LiveId" clId="{DF14B0B8-F59F-432C-ABCF-32CC52C57AE2}" dt="2024-05-16T04:32:43.726" v="3510" actId="20577"/>
          <ac:spMkLst>
            <pc:docMk/>
            <pc:sldMk cId="1980221439" sldId="331"/>
            <ac:spMk id="10" creationId="{79EF1473-3ADD-43F1-A495-57AAB7FD902F}"/>
          </ac:spMkLst>
        </pc:spChg>
      </pc:sldChg>
      <pc:sldChg chg="modSp mod">
        <pc:chgData name="Ronnie Li" userId="bf86dbdac802ed8c" providerId="LiveId" clId="{DF14B0B8-F59F-432C-ABCF-32CC52C57AE2}" dt="2024-05-16T04:32:30.849" v="3508" actId="20577"/>
        <pc:sldMkLst>
          <pc:docMk/>
          <pc:sldMk cId="2560061391" sldId="332"/>
        </pc:sldMkLst>
        <pc:spChg chg="mod">
          <ac:chgData name="Ronnie Li" userId="bf86dbdac802ed8c" providerId="LiveId" clId="{DF14B0B8-F59F-432C-ABCF-32CC52C57AE2}" dt="2024-05-16T04:32:30.849" v="3508" actId="20577"/>
          <ac:spMkLst>
            <pc:docMk/>
            <pc:sldMk cId="2560061391" sldId="332"/>
            <ac:spMk id="5" creationId="{8E999A1B-8752-489F-A63B-EA2F60186B52}"/>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5/16/2024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5/16/2024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onnieli0114/IBMDataScience/blob/main/code/02_Data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onnieli0114/IBMDataScience/blob/main/code/03_EDA_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onnieli0114/IBMDataScience/blob/main/code/03_EDA.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onnieli0114/IBMDataScience/blob/main/code/04_Interactive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onnieli0114/IBMDataScience/blob/main/code/05_PlotlyDash.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onnieli0114/IBMDataScience/blob/main/code/06_MachineLearning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en.wikipedia.org/wiki/List_of_Falcon_9_and_Falcon_Heavy_launches" TargetMode="External"/><Relationship Id="rId4" Type="http://schemas.openxmlformats.org/officeDocument/2006/relationships/hyperlink" Target="https://api.spacexdata.com/v4/rockets/"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onnieli0114/IBMDataScience/blob/main/code/01_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onnieli0114/IBMDataScience/blob/main/code/01_DataCollection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Ronnie Li</a:t>
            </a:r>
          </a:p>
          <a:p>
            <a:r>
              <a:rPr lang="en-US" dirty="0">
                <a:solidFill>
                  <a:schemeClr val="bg2"/>
                </a:solidFill>
                <a:latin typeface="Abadi" panose="020B0604020104020204" pitchFamily="34" charset="0"/>
                <a:ea typeface="SF Pro" pitchFamily="2" charset="0"/>
                <a:cs typeface="SF Pro" pitchFamily="2" charset="0"/>
              </a:rPr>
              <a:t>May 15,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323463" y="1499777"/>
            <a:ext cx="8975652" cy="3282776"/>
          </a:xfrm>
          <a:prstGeom prst="rect">
            <a:avLst/>
          </a:prstGeom>
        </p:spPr>
        <p:txBody>
          <a:bodyPr/>
          <a:lstStyle/>
          <a:p>
            <a:r>
              <a:rPr lang="en-US" sz="2200" dirty="0">
                <a:solidFill>
                  <a:schemeClr val="accent3">
                    <a:lumMod val="25000"/>
                  </a:schemeClr>
                </a:solidFill>
                <a:latin typeface="Abadi" panose="020B0604020104020204" pitchFamily="34" charset="0"/>
              </a:rPr>
              <a:t>Initially, some exploratory data analysis (EDA) was performed on the raw dataset. For example, we calculated the launches per site, occurrences of each orbit, and occurrences of each mission outcome for each orbit type.</a:t>
            </a:r>
          </a:p>
          <a:p>
            <a:r>
              <a:rPr lang="en-US" sz="2200" dirty="0">
                <a:solidFill>
                  <a:schemeClr val="accent3">
                    <a:lumMod val="25000"/>
                  </a:schemeClr>
                </a:solidFill>
                <a:latin typeface="Abadi" panose="020B0604020104020204" pitchFamily="34" charset="0"/>
              </a:rPr>
              <a:t>Finally, we created the landing outcome “Class” label from the “Outcome” column. </a:t>
            </a:r>
          </a:p>
          <a:p>
            <a:r>
              <a:rPr lang="en-US" sz="2200" dirty="0">
                <a:solidFill>
                  <a:schemeClr val="accent3">
                    <a:lumMod val="25000"/>
                  </a:schemeClr>
                </a:solidFill>
                <a:latin typeface="Abadi" panose="020B0604020104020204" pitchFamily="34" charset="0"/>
              </a:rPr>
              <a:t>GitHub notebook: </a:t>
            </a:r>
            <a:r>
              <a:rPr lang="en-US" sz="2200" dirty="0">
                <a:solidFill>
                  <a:schemeClr val="accent3">
                    <a:lumMod val="25000"/>
                  </a:schemeClr>
                </a:solidFill>
                <a:latin typeface="Abadi" panose="020B0604020104020204" pitchFamily="34" charset="0"/>
                <a:hlinkClick r:id="rId3"/>
              </a:rPr>
              <a:t>https://github.com/ronnieli0114/IBMDataScience/blob/main/code/02_DataWrangling.ipynb</a:t>
            </a:r>
            <a:r>
              <a:rPr lang="en-US" sz="2200" dirty="0">
                <a:solidFill>
                  <a:schemeClr val="accent3">
                    <a:lumMod val="25000"/>
                  </a:schemeClr>
                </a:solidFill>
                <a:latin typeface="Abadi" panose="020B0604020104020204" pitchFamily="34" charset="0"/>
              </a:rPr>
              <a:t> </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pSp>
        <p:nvGrpSpPr>
          <p:cNvPr id="13" name="Group 12">
            <a:extLst>
              <a:ext uri="{FF2B5EF4-FFF2-40B4-BE49-F238E27FC236}">
                <a16:creationId xmlns:a16="http://schemas.microsoft.com/office/drawing/2014/main" id="{BADB6B7D-1B3C-CCDC-3091-69DB4E6470BF}"/>
              </a:ext>
            </a:extLst>
          </p:cNvPr>
          <p:cNvGrpSpPr/>
          <p:nvPr/>
        </p:nvGrpSpPr>
        <p:grpSpPr>
          <a:xfrm>
            <a:off x="1648269" y="4906984"/>
            <a:ext cx="8542516" cy="902477"/>
            <a:chOff x="1106895" y="5123150"/>
            <a:chExt cx="8542516" cy="902477"/>
          </a:xfrm>
        </p:grpSpPr>
        <p:sp>
          <p:nvSpPr>
            <p:cNvPr id="2" name="Rectangle 1">
              <a:extLst>
                <a:ext uri="{FF2B5EF4-FFF2-40B4-BE49-F238E27FC236}">
                  <a16:creationId xmlns:a16="http://schemas.microsoft.com/office/drawing/2014/main" id="{10A99563-94BD-8EF6-69E8-694C34F42A0F}"/>
                </a:ext>
              </a:extLst>
            </p:cNvPr>
            <p:cNvSpPr/>
            <p:nvPr/>
          </p:nvSpPr>
          <p:spPr>
            <a:xfrm>
              <a:off x="1106895" y="5123258"/>
              <a:ext cx="2237884"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Exploratory Data Analysis (EDA)</a:t>
              </a:r>
            </a:p>
          </p:txBody>
        </p:sp>
        <p:sp>
          <p:nvSpPr>
            <p:cNvPr id="3" name="Rectangle 2">
              <a:extLst>
                <a:ext uri="{FF2B5EF4-FFF2-40B4-BE49-F238E27FC236}">
                  <a16:creationId xmlns:a16="http://schemas.microsoft.com/office/drawing/2014/main" id="{4B5F16CA-4FBE-D86D-6DAF-73ECA0BE58C5}"/>
                </a:ext>
              </a:extLst>
            </p:cNvPr>
            <p:cNvSpPr/>
            <p:nvPr/>
          </p:nvSpPr>
          <p:spPr>
            <a:xfrm>
              <a:off x="4259211" y="5123204"/>
              <a:ext cx="2237884"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 summaries and value counts</a:t>
              </a:r>
            </a:p>
          </p:txBody>
        </p:sp>
        <p:sp>
          <p:nvSpPr>
            <p:cNvPr id="6" name="Rectangle 5">
              <a:extLst>
                <a:ext uri="{FF2B5EF4-FFF2-40B4-BE49-F238E27FC236}">
                  <a16:creationId xmlns:a16="http://schemas.microsoft.com/office/drawing/2014/main" id="{DC7B1950-337F-B508-5256-C3FEC6B69736}"/>
                </a:ext>
              </a:extLst>
            </p:cNvPr>
            <p:cNvSpPr/>
            <p:nvPr/>
          </p:nvSpPr>
          <p:spPr>
            <a:xfrm>
              <a:off x="7411527" y="5123150"/>
              <a:ext cx="2237884"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Creation of landing outcome label</a:t>
              </a:r>
            </a:p>
          </p:txBody>
        </p:sp>
        <p:cxnSp>
          <p:nvCxnSpPr>
            <p:cNvPr id="9" name="Straight Arrow Connector 8">
              <a:extLst>
                <a:ext uri="{FF2B5EF4-FFF2-40B4-BE49-F238E27FC236}">
                  <a16:creationId xmlns:a16="http://schemas.microsoft.com/office/drawing/2014/main" id="{CF5DD6B9-4CCB-EE05-8C1C-B08453795D9F}"/>
                </a:ext>
              </a:extLst>
            </p:cNvPr>
            <p:cNvCxnSpPr>
              <a:stCxn id="2" idx="3"/>
              <a:endCxn id="3" idx="1"/>
            </p:cNvCxnSpPr>
            <p:nvPr/>
          </p:nvCxnSpPr>
          <p:spPr>
            <a:xfrm flipV="1">
              <a:off x="3344779" y="5574389"/>
              <a:ext cx="914432" cy="5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F8CB796-FA9F-881D-2E56-71E967B29325}"/>
                </a:ext>
              </a:extLst>
            </p:cNvPr>
            <p:cNvCxnSpPr>
              <a:cxnSpLocks/>
              <a:stCxn id="3" idx="3"/>
              <a:endCxn id="6" idx="1"/>
            </p:cNvCxnSpPr>
            <p:nvPr/>
          </p:nvCxnSpPr>
          <p:spPr>
            <a:xfrm flipV="1">
              <a:off x="6497095" y="5574335"/>
              <a:ext cx="914432" cy="5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74548" y="1528284"/>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To explore the relationships between variables, we used scatterplots as well as bar plots. For example, we plotted launch site by flight number as a scatterplot in the chart below, and then we color-coded the dots by the landing outcome (“class”).</a:t>
            </a:r>
          </a:p>
          <a:p>
            <a:pPr>
              <a:lnSpc>
                <a:spcPct val="100000"/>
              </a:lnSpc>
              <a:spcBef>
                <a:spcPts val="1400"/>
              </a:spcBef>
            </a:pPr>
            <a:r>
              <a:rPr lang="en-US" sz="2200" dirty="0">
                <a:solidFill>
                  <a:schemeClr val="accent3">
                    <a:lumMod val="25000"/>
                  </a:schemeClr>
                </a:solidFill>
                <a:latin typeface="Abadi"/>
              </a:rPr>
              <a:t>GitHub notebook: </a:t>
            </a:r>
            <a:r>
              <a:rPr lang="en-US" sz="2200" dirty="0">
                <a:solidFill>
                  <a:schemeClr val="accent3">
                    <a:lumMod val="25000"/>
                  </a:schemeClr>
                </a:solidFill>
                <a:latin typeface="Abadi"/>
                <a:hlinkClick r:id="rId3"/>
              </a:rPr>
              <a:t>https://github.com/ronnieli0114/IBMDataScience/blob/main/code/03_EDA_visualization.ipynb</a:t>
            </a:r>
            <a:r>
              <a:rPr lang="en-US" sz="2200" dirty="0">
                <a:solidFill>
                  <a:schemeClr val="accent3">
                    <a:lumMod val="25000"/>
                  </a:schemeClr>
                </a:solidFill>
                <a:latin typeface="Abadi"/>
              </a:rPr>
              <a:t> </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1026" name="Picture 2">
            <a:extLst>
              <a:ext uri="{FF2B5EF4-FFF2-40B4-BE49-F238E27FC236}">
                <a16:creationId xmlns:a16="http://schemas.microsoft.com/office/drawing/2014/main" id="{11D94834-C7F9-C3A0-461E-06B87549D3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7626" y="4343726"/>
            <a:ext cx="7760370" cy="1882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41412" y="1442962"/>
            <a:ext cx="6930200" cy="4876387"/>
          </a:xfrm>
          <a:prstGeom prst="rect">
            <a:avLst/>
          </a:prstGeom>
        </p:spPr>
        <p:txBody>
          <a:bodyPr lIns="91440" tIns="45720" rIns="91440" bIns="45720" anchor="t"/>
          <a:lstStyle/>
          <a:p>
            <a:pPr>
              <a:lnSpc>
                <a:spcPct val="100000"/>
              </a:lnSpc>
              <a:spcBef>
                <a:spcPts val="0"/>
              </a:spcBef>
            </a:pPr>
            <a:r>
              <a:rPr lang="en-US" sz="2200" dirty="0">
                <a:solidFill>
                  <a:schemeClr val="accent3">
                    <a:lumMod val="25000"/>
                  </a:schemeClr>
                </a:solidFill>
                <a:latin typeface="Abadi"/>
              </a:rPr>
              <a:t>The following SQL queries were performed:</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a:rPr>
              <a:t>Names of the unique launch sites in the SpaceX missions</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a:rPr>
              <a:t>Top 5 launch sites whose name began with the string “CCA”</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a:rPr>
              <a:t>Total payload mass carried by boosters launched by NASA (CRS)</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a:rPr>
              <a:t>Average payload mass carried by booster version F9 v1.1</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a:rPr>
              <a:t>Date when the first successful landing outcome on ground was achieved</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a:rPr>
              <a:t>Names of the boosters that had success in drone ships and had payload masses between 4000 and 6000 kg</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a:rPr>
              <a:t>Total number of successful and failed mission outcomes</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a:rPr>
              <a:t>Names of the booster versions that carried the maximum payload mass</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a:rPr>
              <a:t>Failed landing outcomes in drone ship: their booster version sand launch site names in the year 2015</a:t>
            </a:r>
          </a:p>
          <a:p>
            <a:pPr marL="800100" lvl="1" indent="-342900">
              <a:lnSpc>
                <a:spcPct val="100000"/>
              </a:lnSpc>
              <a:spcBef>
                <a:spcPts val="0"/>
              </a:spcBef>
              <a:buFont typeface="+mj-lt"/>
              <a:buAutoNum type="arabicPeriod"/>
            </a:pPr>
            <a:r>
              <a:rPr lang="en-US" sz="1800" dirty="0">
                <a:solidFill>
                  <a:schemeClr val="accent3">
                    <a:lumMod val="25000"/>
                  </a:schemeClr>
                </a:solidFill>
                <a:latin typeface="Abadi" panose="020B0604020104020204" pitchFamily="34" charset="0"/>
              </a:rPr>
              <a:t> A ranked count of landing outcomes between the dates 2010-06-04 and 2017-03-20</a:t>
            </a:r>
          </a:p>
          <a:p>
            <a:pPr>
              <a:lnSpc>
                <a:spcPct val="100000"/>
              </a:lnSpc>
              <a:spcBef>
                <a:spcPts val="0"/>
              </a:spcBef>
            </a:pPr>
            <a:endParaRPr lang="en-US" dirty="0"/>
          </a:p>
          <a:p>
            <a:pPr>
              <a:lnSpc>
                <a:spcPct val="100000"/>
              </a:lnSpc>
              <a:spcBef>
                <a:spcPts val="0"/>
              </a:spcBef>
            </a:pPr>
            <a:endParaRPr lang="en-US" dirty="0"/>
          </a:p>
          <a:p>
            <a:pPr>
              <a:lnSpc>
                <a:spcPct val="100000"/>
              </a:lnSpc>
              <a:spcBef>
                <a:spcPts val="0"/>
              </a:spcBef>
            </a:pPr>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Content Placeholder 4">
            <a:extLst>
              <a:ext uri="{FF2B5EF4-FFF2-40B4-BE49-F238E27FC236}">
                <a16:creationId xmlns:a16="http://schemas.microsoft.com/office/drawing/2014/main" id="{D9522999-5B08-E7EB-A05D-4B15C08AF66F}"/>
              </a:ext>
            </a:extLst>
          </p:cNvPr>
          <p:cNvSpPr txBox="1">
            <a:spLocks/>
          </p:cNvSpPr>
          <p:nvPr/>
        </p:nvSpPr>
        <p:spPr>
          <a:xfrm>
            <a:off x="7435517" y="1442961"/>
            <a:ext cx="4299284" cy="155290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200" dirty="0">
                <a:solidFill>
                  <a:schemeClr val="accent3">
                    <a:lumMod val="25000"/>
                  </a:schemeClr>
                </a:solidFill>
                <a:latin typeface="Abadi"/>
              </a:rPr>
              <a:t>GitHub notebook: </a:t>
            </a:r>
            <a:r>
              <a:rPr lang="en-US" sz="2200" dirty="0">
                <a:solidFill>
                  <a:schemeClr val="accent3">
                    <a:lumMod val="25000"/>
                  </a:schemeClr>
                </a:solidFill>
                <a:latin typeface="Abadi"/>
                <a:hlinkClick r:id="rId3"/>
              </a:rPr>
              <a:t>https://github.com/ronnieli0114/IBMDataScience/blob/main/code/03_EDA.ipynb</a:t>
            </a:r>
            <a:r>
              <a:rPr lang="en-US" sz="2200" dirty="0">
                <a:solidFill>
                  <a:schemeClr val="accent3">
                    <a:lumMod val="25000"/>
                  </a:schemeClr>
                </a:solidFill>
                <a:latin typeface="Abadi"/>
              </a:rPr>
              <a:t> </a:t>
            </a:r>
            <a:endParaRPr lang="en-US"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9942" y="1574266"/>
            <a:ext cx="10712116" cy="2961640"/>
          </a:xfrm>
          <a:prstGeom prst="rect">
            <a:avLst/>
          </a:prstGeom>
        </p:spPr>
        <p:txBody>
          <a:bodyPr>
            <a:normAutofit/>
          </a:bodyPr>
          <a:lstStyle/>
          <a:p>
            <a:pPr>
              <a:lnSpc>
                <a:spcPct val="100000"/>
              </a:lnSpc>
              <a:spcBef>
                <a:spcPts val="0"/>
              </a:spcBef>
            </a:pPr>
            <a:r>
              <a:rPr lang="en-US" sz="2000" dirty="0">
                <a:solidFill>
                  <a:schemeClr val="accent3">
                    <a:lumMod val="25000"/>
                  </a:schemeClr>
                </a:solidFill>
                <a:latin typeface="Abadi" panose="020B0604020104020204" pitchFamily="34" charset="0"/>
              </a:rPr>
              <a:t>Markers, circles, lines, and marker clusters were used with Folium</a:t>
            </a:r>
          </a:p>
          <a:p>
            <a:pPr lvl="1">
              <a:lnSpc>
                <a:spcPct val="100000"/>
              </a:lnSpc>
              <a:spcBef>
                <a:spcPts val="0"/>
              </a:spcBef>
            </a:pPr>
            <a:r>
              <a:rPr lang="en-US" sz="2000" dirty="0">
                <a:solidFill>
                  <a:schemeClr val="accent3">
                    <a:lumMod val="25000"/>
                  </a:schemeClr>
                </a:solidFill>
                <a:latin typeface="Abadi" panose="020B0604020104020204" pitchFamily="34" charset="0"/>
              </a:rPr>
              <a:t>Markers indicated noteworthy points like launch sites</a:t>
            </a:r>
          </a:p>
          <a:p>
            <a:pPr lvl="1">
              <a:lnSpc>
                <a:spcPct val="100000"/>
              </a:lnSpc>
              <a:spcBef>
                <a:spcPts val="0"/>
              </a:spcBef>
            </a:pPr>
            <a:r>
              <a:rPr lang="en-US" sz="2000" dirty="0">
                <a:solidFill>
                  <a:schemeClr val="accent3">
                    <a:lumMod val="25000"/>
                  </a:schemeClr>
                </a:solidFill>
                <a:latin typeface="Abadi" panose="020B0604020104020204" pitchFamily="34" charset="0"/>
              </a:rPr>
              <a:t>Circles indicated highlighted areas around specific coordinates, like the NASA Johnson Space Center</a:t>
            </a:r>
          </a:p>
          <a:p>
            <a:pPr lvl="1">
              <a:lnSpc>
                <a:spcPct val="100000"/>
              </a:lnSpc>
              <a:spcBef>
                <a:spcPts val="0"/>
              </a:spcBef>
            </a:pPr>
            <a:r>
              <a:rPr lang="en-US" sz="2000" dirty="0">
                <a:solidFill>
                  <a:schemeClr val="accent3">
                    <a:lumMod val="25000"/>
                  </a:schemeClr>
                </a:solidFill>
                <a:latin typeface="Abadi" panose="020B0604020104020204" pitchFamily="34" charset="0"/>
              </a:rPr>
              <a:t>Marker clusters indicated groups of coordinates, like launches in a launch site</a:t>
            </a:r>
          </a:p>
          <a:p>
            <a:pPr lvl="1">
              <a:lnSpc>
                <a:spcPct val="100000"/>
              </a:lnSpc>
              <a:spcBef>
                <a:spcPts val="0"/>
              </a:spcBef>
            </a:pPr>
            <a:r>
              <a:rPr lang="en-US" sz="2000" dirty="0">
                <a:solidFill>
                  <a:schemeClr val="accent3">
                    <a:lumMod val="25000"/>
                  </a:schemeClr>
                </a:solidFill>
                <a:latin typeface="Abadi" panose="020B0604020104020204" pitchFamily="34" charset="0"/>
              </a:rPr>
              <a:t>Lines were used to calculate the distance between two coordinates.</a:t>
            </a:r>
          </a:p>
          <a:p>
            <a:pPr lvl="1">
              <a:lnSpc>
                <a:spcPct val="100000"/>
              </a:lnSpc>
              <a:spcBef>
                <a:spcPts val="0"/>
              </a:spcBef>
            </a:pPr>
            <a:endParaRPr lang="en-US" sz="2000" dirty="0">
              <a:solidFill>
                <a:schemeClr val="accent3">
                  <a:lumMod val="25000"/>
                </a:schemeClr>
              </a:solidFill>
              <a:latin typeface="Abadi" panose="020B0604020104020204" pitchFamily="34" charset="0"/>
            </a:endParaRPr>
          </a:p>
          <a:p>
            <a:pPr>
              <a:lnSpc>
                <a:spcPct val="100000"/>
              </a:lnSpc>
              <a:spcBef>
                <a:spcPts val="0"/>
              </a:spcBef>
            </a:pPr>
            <a:r>
              <a:rPr lang="en-US" sz="2000" dirty="0">
                <a:solidFill>
                  <a:schemeClr val="accent3">
                    <a:lumMod val="25000"/>
                  </a:schemeClr>
                </a:solidFill>
                <a:latin typeface="Abadi" panose="020B0604020104020204" pitchFamily="34" charset="0"/>
              </a:rPr>
              <a:t>GitHub notebook: </a:t>
            </a:r>
            <a:r>
              <a:rPr lang="en-US" sz="2000" dirty="0">
                <a:solidFill>
                  <a:schemeClr val="accent3">
                    <a:lumMod val="25000"/>
                  </a:schemeClr>
                </a:solidFill>
                <a:latin typeface="Abadi" panose="020B0604020104020204" pitchFamily="34" charset="0"/>
                <a:hlinkClick r:id="rId3"/>
              </a:rPr>
              <a:t>https://github.com/ronnieli0114/IBMDataScience/blob/main/code/04_InteractiveFolium.ipynb</a:t>
            </a:r>
            <a:r>
              <a:rPr lang="en-US" sz="2000" dirty="0">
                <a:solidFill>
                  <a:schemeClr val="accent3">
                    <a:lumMod val="25000"/>
                  </a:schemeClr>
                </a:solidFill>
                <a:latin typeface="Abadi" panose="020B0604020104020204" pitchFamily="34" charset="0"/>
              </a:rPr>
              <a:t> </a:t>
            </a:r>
            <a:endParaRPr lang="en-US" sz="2000" dirty="0">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Content Placeholder 4">
            <a:extLst>
              <a:ext uri="{FF2B5EF4-FFF2-40B4-BE49-F238E27FC236}">
                <a16:creationId xmlns:a16="http://schemas.microsoft.com/office/drawing/2014/main" id="{12F6C2CC-B3BE-58CA-1D77-6C71C289055A}"/>
              </a:ext>
            </a:extLst>
          </p:cNvPr>
          <p:cNvSpPr txBox="1">
            <a:spLocks/>
          </p:cNvSpPr>
          <p:nvPr/>
        </p:nvSpPr>
        <p:spPr>
          <a:xfrm>
            <a:off x="739942" y="1574266"/>
            <a:ext cx="10712116" cy="296164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dirty="0">
                <a:solidFill>
                  <a:schemeClr val="accent3">
                    <a:lumMod val="25000"/>
                  </a:schemeClr>
                </a:solidFill>
                <a:latin typeface="Abadi" panose="020B0604020104020204" pitchFamily="34" charset="0"/>
              </a:rPr>
              <a:t>The following graphs and plots were used to visualize the data in </a:t>
            </a:r>
            <a:r>
              <a:rPr lang="en-US" sz="2000" dirty="0" err="1">
                <a:solidFill>
                  <a:schemeClr val="accent3">
                    <a:lumMod val="25000"/>
                  </a:schemeClr>
                </a:solidFill>
                <a:latin typeface="Abadi" panose="020B0604020104020204" pitchFamily="34" charset="0"/>
              </a:rPr>
              <a:t>Plotly</a:t>
            </a:r>
            <a:r>
              <a:rPr lang="en-US" sz="2000" dirty="0">
                <a:solidFill>
                  <a:schemeClr val="accent3">
                    <a:lumMod val="25000"/>
                  </a:schemeClr>
                </a:solidFill>
                <a:latin typeface="Abadi" panose="020B0604020104020204" pitchFamily="34" charset="0"/>
              </a:rPr>
              <a:t> Dash:</a:t>
            </a:r>
          </a:p>
          <a:p>
            <a:pPr marL="800100" lvl="1" indent="-342900">
              <a:lnSpc>
                <a:spcPct val="100000"/>
              </a:lnSpc>
              <a:spcBef>
                <a:spcPts val="0"/>
              </a:spcBef>
              <a:buFont typeface="+mj-lt"/>
              <a:buAutoNum type="arabicPeriod"/>
            </a:pPr>
            <a:r>
              <a:rPr lang="en-US" sz="2000" dirty="0">
                <a:solidFill>
                  <a:schemeClr val="accent3">
                    <a:lumMod val="25000"/>
                  </a:schemeClr>
                </a:solidFill>
                <a:latin typeface="Abadi" panose="020B0604020104020204" pitchFamily="34" charset="0"/>
              </a:rPr>
              <a:t>Percentage of launches by site</a:t>
            </a:r>
          </a:p>
          <a:p>
            <a:pPr marL="800100" lvl="1" indent="-342900">
              <a:lnSpc>
                <a:spcPct val="100000"/>
              </a:lnSpc>
              <a:spcBef>
                <a:spcPts val="0"/>
              </a:spcBef>
              <a:buFont typeface="+mj-lt"/>
              <a:buAutoNum type="arabicPeriod"/>
            </a:pPr>
            <a:r>
              <a:rPr lang="en-US" sz="2000" dirty="0">
                <a:solidFill>
                  <a:schemeClr val="accent3">
                    <a:lumMod val="25000"/>
                  </a:schemeClr>
                </a:solidFill>
                <a:latin typeface="Abadi" panose="020B0604020104020204" pitchFamily="34" charset="0"/>
              </a:rPr>
              <a:t>Percentage of success for a given site</a:t>
            </a:r>
          </a:p>
          <a:p>
            <a:pPr marL="800100" lvl="1" indent="-342900">
              <a:lnSpc>
                <a:spcPct val="100000"/>
              </a:lnSpc>
              <a:spcBef>
                <a:spcPts val="0"/>
              </a:spcBef>
              <a:buFont typeface="+mj-lt"/>
              <a:buAutoNum type="arabicPeriod"/>
            </a:pPr>
            <a:r>
              <a:rPr lang="en-US" sz="2000" dirty="0">
                <a:solidFill>
                  <a:schemeClr val="accent3">
                    <a:lumMod val="25000"/>
                  </a:schemeClr>
                </a:solidFill>
                <a:latin typeface="Abadi" panose="020B0604020104020204" pitchFamily="34" charset="0"/>
              </a:rPr>
              <a:t>Payload ranges</a:t>
            </a:r>
          </a:p>
          <a:p>
            <a:pPr>
              <a:lnSpc>
                <a:spcPct val="100000"/>
              </a:lnSpc>
              <a:spcBef>
                <a:spcPts val="0"/>
              </a:spcBef>
            </a:pPr>
            <a:r>
              <a:rPr lang="en-US" sz="2000" dirty="0">
                <a:solidFill>
                  <a:schemeClr val="accent3">
                    <a:lumMod val="25000"/>
                  </a:schemeClr>
                </a:solidFill>
                <a:latin typeface="Abadi" panose="020B0604020104020204" pitchFamily="34" charset="0"/>
              </a:rPr>
              <a:t>These plots allowed us to quickly analyze the relationship between payload and launch site, helping us identify the optimal place to launch depending on the payload.</a:t>
            </a:r>
          </a:p>
          <a:p>
            <a:pPr lvl="1">
              <a:lnSpc>
                <a:spcPct val="100000"/>
              </a:lnSpc>
              <a:spcBef>
                <a:spcPts val="0"/>
              </a:spcBef>
            </a:pPr>
            <a:endParaRPr lang="en-US" sz="2000" dirty="0">
              <a:solidFill>
                <a:schemeClr val="accent3">
                  <a:lumMod val="25000"/>
                </a:schemeClr>
              </a:solidFill>
              <a:latin typeface="Abadi" panose="020B0604020104020204" pitchFamily="34" charset="0"/>
            </a:endParaRPr>
          </a:p>
          <a:p>
            <a:pPr>
              <a:lnSpc>
                <a:spcPct val="100000"/>
              </a:lnSpc>
              <a:spcBef>
                <a:spcPts val="0"/>
              </a:spcBef>
            </a:pPr>
            <a:r>
              <a:rPr lang="en-US" sz="2000" dirty="0">
                <a:solidFill>
                  <a:schemeClr val="accent3">
                    <a:lumMod val="25000"/>
                  </a:schemeClr>
                </a:solidFill>
                <a:latin typeface="Abadi" panose="020B0604020104020204" pitchFamily="34" charset="0"/>
              </a:rPr>
              <a:t>GitHub notebook: </a:t>
            </a:r>
            <a:r>
              <a:rPr lang="en-US" sz="2000" dirty="0">
                <a:solidFill>
                  <a:schemeClr val="accent3">
                    <a:lumMod val="25000"/>
                  </a:schemeClr>
                </a:solidFill>
                <a:latin typeface="Abadi" panose="020B0604020104020204" pitchFamily="34" charset="0"/>
                <a:hlinkClick r:id="rId3"/>
              </a:rPr>
              <a:t>https://github.com/ronnieli0114/IBMDataScience/blob/main/code/05_PlotlyDash.py</a:t>
            </a:r>
            <a:r>
              <a:rPr lang="en-US" sz="2000" dirty="0">
                <a:solidFill>
                  <a:schemeClr val="accent3">
                    <a:lumMod val="25000"/>
                  </a:schemeClr>
                </a:solidFill>
                <a:latin typeface="Abadi" panose="020B0604020104020204" pitchFamily="34" charset="0"/>
              </a:rPr>
              <a:t> </a:t>
            </a:r>
            <a:endParaRPr lang="en-US" sz="2000" dirty="0">
              <a:latin typeface="Abadi" panose="020B0604020104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Content Placeholder 4">
            <a:extLst>
              <a:ext uri="{FF2B5EF4-FFF2-40B4-BE49-F238E27FC236}">
                <a16:creationId xmlns:a16="http://schemas.microsoft.com/office/drawing/2014/main" id="{10167AF4-712A-AA03-65EB-7B791E9F6655}"/>
              </a:ext>
            </a:extLst>
          </p:cNvPr>
          <p:cNvSpPr txBox="1">
            <a:spLocks/>
          </p:cNvSpPr>
          <p:nvPr/>
        </p:nvSpPr>
        <p:spPr>
          <a:xfrm>
            <a:off x="770011" y="1515875"/>
            <a:ext cx="10712116" cy="3874272"/>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dirty="0">
                <a:solidFill>
                  <a:schemeClr val="accent3">
                    <a:lumMod val="25000"/>
                  </a:schemeClr>
                </a:solidFill>
                <a:latin typeface="Abadi" panose="020B0604020104020204" pitchFamily="34" charset="0"/>
              </a:rPr>
              <a:t>We tested and compared four classification models:</a:t>
            </a:r>
          </a:p>
          <a:p>
            <a:pPr marL="800100" lvl="1" indent="-342900">
              <a:lnSpc>
                <a:spcPct val="100000"/>
              </a:lnSpc>
              <a:spcBef>
                <a:spcPts val="0"/>
              </a:spcBef>
              <a:buFont typeface="+mj-lt"/>
              <a:buAutoNum type="arabicPeriod"/>
            </a:pPr>
            <a:r>
              <a:rPr lang="en-US" sz="2000" dirty="0">
                <a:solidFill>
                  <a:schemeClr val="accent3">
                    <a:lumMod val="25000"/>
                  </a:schemeClr>
                </a:solidFill>
                <a:latin typeface="Abadi" panose="020B0604020104020204" pitchFamily="34" charset="0"/>
              </a:rPr>
              <a:t>Logistic regression</a:t>
            </a:r>
          </a:p>
          <a:p>
            <a:pPr marL="800100" lvl="1" indent="-342900">
              <a:lnSpc>
                <a:spcPct val="100000"/>
              </a:lnSpc>
              <a:spcBef>
                <a:spcPts val="0"/>
              </a:spcBef>
              <a:buFont typeface="+mj-lt"/>
              <a:buAutoNum type="arabicPeriod"/>
            </a:pPr>
            <a:r>
              <a:rPr lang="en-US" sz="2000" dirty="0">
                <a:solidFill>
                  <a:schemeClr val="accent3">
                    <a:lumMod val="25000"/>
                  </a:schemeClr>
                </a:solidFill>
                <a:latin typeface="Abadi" panose="020B0604020104020204" pitchFamily="34" charset="0"/>
              </a:rPr>
              <a:t>Support vector machine</a:t>
            </a:r>
          </a:p>
          <a:p>
            <a:pPr marL="800100" lvl="1" indent="-342900">
              <a:lnSpc>
                <a:spcPct val="100000"/>
              </a:lnSpc>
              <a:spcBef>
                <a:spcPts val="0"/>
              </a:spcBef>
              <a:buFont typeface="+mj-lt"/>
              <a:buAutoNum type="arabicPeriod"/>
            </a:pPr>
            <a:r>
              <a:rPr lang="en-US" sz="2000" dirty="0">
                <a:solidFill>
                  <a:schemeClr val="accent3">
                    <a:lumMod val="25000"/>
                  </a:schemeClr>
                </a:solidFill>
                <a:latin typeface="Abadi" panose="020B0604020104020204" pitchFamily="34" charset="0"/>
              </a:rPr>
              <a:t>Decision tree</a:t>
            </a:r>
          </a:p>
          <a:p>
            <a:pPr marL="800100" lvl="1" indent="-342900">
              <a:lnSpc>
                <a:spcPct val="100000"/>
              </a:lnSpc>
              <a:spcBef>
                <a:spcPts val="0"/>
              </a:spcBef>
              <a:buFont typeface="+mj-lt"/>
              <a:buAutoNum type="arabicPeriod"/>
            </a:pPr>
            <a:r>
              <a:rPr lang="en-US" sz="2000" dirty="0">
                <a:solidFill>
                  <a:schemeClr val="accent3">
                    <a:lumMod val="25000"/>
                  </a:schemeClr>
                </a:solidFill>
                <a:latin typeface="Abadi" panose="020B0604020104020204" pitchFamily="34" charset="0"/>
              </a:rPr>
              <a:t>K nearest neighbors</a:t>
            </a:r>
          </a:p>
          <a:p>
            <a:pPr marL="800100" lvl="1" indent="-342900">
              <a:lnSpc>
                <a:spcPct val="100000"/>
              </a:lnSpc>
              <a:spcBef>
                <a:spcPts val="0"/>
              </a:spcBef>
              <a:buFont typeface="+mj-lt"/>
              <a:buAutoNum type="arabicPeriod"/>
            </a:pPr>
            <a:endParaRPr lang="en-US" sz="2000" dirty="0">
              <a:solidFill>
                <a:schemeClr val="accent3">
                  <a:lumMod val="25000"/>
                </a:schemeClr>
              </a:solidFill>
              <a:latin typeface="Abadi" panose="020B0604020104020204" pitchFamily="34" charset="0"/>
            </a:endParaRPr>
          </a:p>
          <a:p>
            <a:pPr>
              <a:lnSpc>
                <a:spcPct val="100000"/>
              </a:lnSpc>
              <a:spcBef>
                <a:spcPts val="0"/>
              </a:spcBef>
            </a:pPr>
            <a:r>
              <a:rPr lang="en-US" sz="2000" dirty="0">
                <a:solidFill>
                  <a:schemeClr val="accent3">
                    <a:lumMod val="25000"/>
                  </a:schemeClr>
                </a:solidFill>
                <a:latin typeface="Abadi" panose="020B0604020104020204" pitchFamily="34" charset="0"/>
              </a:rPr>
              <a:t>We implemented </a:t>
            </a:r>
            <a:r>
              <a:rPr lang="en-US" sz="2000" dirty="0" err="1">
                <a:solidFill>
                  <a:schemeClr val="accent3">
                    <a:lumMod val="25000"/>
                  </a:schemeClr>
                </a:solidFill>
                <a:latin typeface="Abadi" panose="020B0604020104020204" pitchFamily="34" charset="0"/>
              </a:rPr>
              <a:t>train_test_split</a:t>
            </a:r>
            <a:r>
              <a:rPr lang="en-US" sz="2000" dirty="0">
                <a:solidFill>
                  <a:schemeClr val="accent3">
                    <a:lumMod val="25000"/>
                  </a:schemeClr>
                </a:solidFill>
                <a:latin typeface="Abadi" panose="020B0604020104020204" pitchFamily="34" charset="0"/>
              </a:rPr>
              <a:t> to ensure that our training and testing sets were independent of each other. We also used feature scaling, grid search to find the best parameters, and cross validation scoring to prevent model overfitting.</a:t>
            </a:r>
          </a:p>
          <a:p>
            <a:pPr>
              <a:lnSpc>
                <a:spcPct val="100000"/>
              </a:lnSpc>
              <a:spcBef>
                <a:spcPts val="0"/>
              </a:spcBef>
            </a:pPr>
            <a:endParaRPr lang="en-US" sz="2000" dirty="0">
              <a:solidFill>
                <a:schemeClr val="accent3">
                  <a:lumMod val="25000"/>
                </a:schemeClr>
              </a:solidFill>
              <a:latin typeface="Abadi" panose="020B0604020104020204" pitchFamily="34" charset="0"/>
            </a:endParaRPr>
          </a:p>
          <a:p>
            <a:pPr>
              <a:lnSpc>
                <a:spcPct val="100000"/>
              </a:lnSpc>
              <a:spcBef>
                <a:spcPts val="0"/>
              </a:spcBef>
            </a:pPr>
            <a:r>
              <a:rPr lang="en-US" sz="2000" dirty="0">
                <a:solidFill>
                  <a:schemeClr val="accent3">
                    <a:lumMod val="25000"/>
                  </a:schemeClr>
                </a:solidFill>
                <a:latin typeface="Abadi" panose="020B0604020104020204" pitchFamily="34" charset="0"/>
              </a:rPr>
              <a:t>GitHub notebook: </a:t>
            </a:r>
            <a:r>
              <a:rPr lang="en-US" sz="2000" dirty="0">
                <a:solidFill>
                  <a:schemeClr val="accent3">
                    <a:lumMod val="25000"/>
                  </a:schemeClr>
                </a:solidFill>
                <a:latin typeface="Abadi" panose="020B0604020104020204" pitchFamily="34" charset="0"/>
                <a:hlinkClick r:id="rId3"/>
              </a:rPr>
              <a:t>https://github.com/ronnieli0114/IBMDataScience/blob/main/code/06_MachineLearningPrediction.ipynb</a:t>
            </a:r>
            <a:r>
              <a:rPr lang="en-US" sz="2000" dirty="0">
                <a:solidFill>
                  <a:schemeClr val="accent3">
                    <a:lumMod val="25000"/>
                  </a:schemeClr>
                </a:solidFill>
                <a:latin typeface="Abadi" panose="020B0604020104020204" pitchFamily="34" charset="0"/>
              </a:rPr>
              <a:t> </a:t>
            </a:r>
            <a:endParaRPr lang="en-US" sz="2000" dirty="0">
              <a:latin typeface="Abadi" panose="020B0604020104020204" pitchFamily="34" charset="0"/>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457191" y="1494516"/>
            <a:ext cx="5328565" cy="514691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10000"/>
              </a:lnSpc>
              <a:spcBef>
                <a:spcPts val="0"/>
              </a:spcBef>
              <a:buNone/>
            </a:pPr>
            <a:r>
              <a:rPr lang="en-US" sz="1800" b="1" dirty="0">
                <a:solidFill>
                  <a:schemeClr val="accent3">
                    <a:lumMod val="25000"/>
                  </a:schemeClr>
                </a:solidFill>
                <a:latin typeface="Abadi" panose="020B0604020104020204" pitchFamily="34" charset="0"/>
              </a:rPr>
              <a:t>Exploratory data analysis results</a:t>
            </a:r>
          </a:p>
          <a:p>
            <a:pPr marL="800100" lvl="1" indent="-342900">
              <a:lnSpc>
                <a:spcPct val="110000"/>
              </a:lnSpc>
              <a:spcBef>
                <a:spcPts val="0"/>
              </a:spcBef>
              <a:buFont typeface="+mj-lt"/>
              <a:buAutoNum type="arabicPeriod"/>
            </a:pPr>
            <a:r>
              <a:rPr lang="en-US" sz="1800" dirty="0">
                <a:solidFill>
                  <a:schemeClr val="accent3">
                    <a:lumMod val="25000"/>
                  </a:schemeClr>
                </a:solidFill>
                <a:latin typeface="Abadi" panose="020B0604020104020204" pitchFamily="34" charset="0"/>
              </a:rPr>
              <a:t>SpaceX uses a total of 4 different launch sites</a:t>
            </a:r>
          </a:p>
          <a:p>
            <a:pPr marL="800100" lvl="1" indent="-342900">
              <a:lnSpc>
                <a:spcPct val="110000"/>
              </a:lnSpc>
              <a:spcBef>
                <a:spcPts val="0"/>
              </a:spcBef>
              <a:buFont typeface="+mj-lt"/>
              <a:buAutoNum type="arabicPeriod"/>
            </a:pPr>
            <a:r>
              <a:rPr lang="en-US" sz="1800" dirty="0">
                <a:solidFill>
                  <a:schemeClr val="accent3">
                    <a:lumMod val="25000"/>
                  </a:schemeClr>
                </a:solidFill>
                <a:latin typeface="Abadi" panose="020B0604020104020204" pitchFamily="34" charset="0"/>
              </a:rPr>
              <a:t>The first launches were done close to SpaceX itself and NASA</a:t>
            </a:r>
          </a:p>
          <a:p>
            <a:pPr marL="800100" lvl="1" indent="-342900">
              <a:lnSpc>
                <a:spcPct val="110000"/>
              </a:lnSpc>
              <a:spcBef>
                <a:spcPts val="0"/>
              </a:spcBef>
              <a:buFont typeface="+mj-lt"/>
              <a:buAutoNum type="arabicPeriod"/>
            </a:pPr>
            <a:r>
              <a:rPr lang="en-US" sz="1800" dirty="0">
                <a:solidFill>
                  <a:schemeClr val="accent3">
                    <a:lumMod val="25000"/>
                  </a:schemeClr>
                </a:solidFill>
                <a:latin typeface="Abadi" panose="020B0604020104020204" pitchFamily="34" charset="0"/>
              </a:rPr>
              <a:t>The first successful landing outcome happened in 2015, five years after the first launch</a:t>
            </a:r>
          </a:p>
          <a:p>
            <a:pPr marL="800100" lvl="1" indent="-342900">
              <a:lnSpc>
                <a:spcPct val="110000"/>
              </a:lnSpc>
              <a:spcBef>
                <a:spcPts val="0"/>
              </a:spcBef>
              <a:buFont typeface="+mj-lt"/>
              <a:buAutoNum type="arabicPeriod"/>
            </a:pPr>
            <a:r>
              <a:rPr lang="en-US" sz="1800" dirty="0">
                <a:solidFill>
                  <a:schemeClr val="accent3">
                    <a:lumMod val="25000"/>
                  </a:schemeClr>
                </a:solidFill>
                <a:latin typeface="Abadi" panose="020B0604020104020204" pitchFamily="34" charset="0"/>
              </a:rPr>
              <a:t>Many Falcon 9 booster versions were successful in landing despite having payloads above the average mass</a:t>
            </a:r>
          </a:p>
          <a:p>
            <a:pPr marL="800100" lvl="1" indent="-342900">
              <a:lnSpc>
                <a:spcPct val="110000"/>
              </a:lnSpc>
              <a:spcBef>
                <a:spcPts val="0"/>
              </a:spcBef>
              <a:buFont typeface="+mj-lt"/>
              <a:buAutoNum type="arabicPeriod"/>
            </a:pPr>
            <a:r>
              <a:rPr lang="en-US" sz="1800" dirty="0">
                <a:solidFill>
                  <a:schemeClr val="accent3">
                    <a:lumMod val="25000"/>
                  </a:schemeClr>
                </a:solidFill>
                <a:latin typeface="Abadi" panose="020B0604020104020204" pitchFamily="34" charset="0"/>
              </a:rPr>
              <a:t>Almost 100% of mission outcomes were successful</a:t>
            </a:r>
          </a:p>
          <a:p>
            <a:pPr marL="800100" lvl="1" indent="-342900">
              <a:lnSpc>
                <a:spcPct val="110000"/>
              </a:lnSpc>
              <a:spcBef>
                <a:spcPts val="0"/>
              </a:spcBef>
              <a:buFont typeface="+mj-lt"/>
              <a:buAutoNum type="arabicPeriod"/>
            </a:pPr>
            <a:r>
              <a:rPr lang="en-US" sz="1800" dirty="0">
                <a:solidFill>
                  <a:schemeClr val="accent3">
                    <a:lumMod val="25000"/>
                  </a:schemeClr>
                </a:solidFill>
                <a:latin typeface="Abadi" panose="020B0604020104020204" pitchFamily="34" charset="0"/>
              </a:rPr>
              <a:t>Two booster versions failed at landing in drone ships in 2015: F9 v1.1 B1012 and F9 v1.1 B1015</a:t>
            </a:r>
          </a:p>
          <a:p>
            <a:pPr marL="800100" lvl="1" indent="-342900">
              <a:lnSpc>
                <a:spcPct val="110000"/>
              </a:lnSpc>
              <a:spcBef>
                <a:spcPts val="0"/>
              </a:spcBef>
              <a:buFont typeface="+mj-lt"/>
              <a:buAutoNum type="arabicPeriod"/>
            </a:pPr>
            <a:r>
              <a:rPr lang="en-US" sz="1800" dirty="0">
                <a:solidFill>
                  <a:schemeClr val="accent3">
                    <a:lumMod val="25000"/>
                  </a:schemeClr>
                </a:solidFill>
                <a:latin typeface="Abadi" panose="020B0604020104020204" pitchFamily="34" charset="0"/>
              </a:rPr>
              <a:t>The number of successful landing outcomes increased with time</a:t>
            </a:r>
            <a:endParaRPr lang="en-US" sz="1800" dirty="0">
              <a:latin typeface="Abadi" panose="020B0604020104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3" name="TextBox 2">
            <a:extLst>
              <a:ext uri="{FF2B5EF4-FFF2-40B4-BE49-F238E27FC236}">
                <a16:creationId xmlns:a16="http://schemas.microsoft.com/office/drawing/2014/main" id="{5AE84E31-CF4A-11F8-5AE6-F77DF76B3C69}"/>
              </a:ext>
            </a:extLst>
          </p:cNvPr>
          <p:cNvSpPr txBox="1"/>
          <p:nvPr/>
        </p:nvSpPr>
        <p:spPr>
          <a:xfrm>
            <a:off x="6095999" y="1456608"/>
            <a:ext cx="5361973" cy="4524315"/>
          </a:xfrm>
          <a:prstGeom prst="rect">
            <a:avLst/>
          </a:prstGeom>
          <a:noFill/>
        </p:spPr>
        <p:txBody>
          <a:bodyPr wrap="square">
            <a:spAutoFit/>
          </a:bodyPr>
          <a:lstStyle/>
          <a:p>
            <a:pPr>
              <a:lnSpc>
                <a:spcPct val="100000"/>
              </a:lnSpc>
            </a:pPr>
            <a:r>
              <a:rPr lang="en-US" sz="1800" b="1" dirty="0">
                <a:solidFill>
                  <a:schemeClr val="accent3">
                    <a:lumMod val="25000"/>
                  </a:schemeClr>
                </a:solidFill>
                <a:latin typeface="Abadi" panose="020B0604020104020204" pitchFamily="34" charset="0"/>
              </a:rPr>
              <a:t>Interactive analytics</a:t>
            </a:r>
          </a:p>
          <a:p>
            <a:pPr marL="285750" indent="-285750">
              <a:lnSpc>
                <a:spcPct val="100000"/>
              </a:lnSpc>
              <a:buFont typeface="Arial" panose="020B0604020202020204" pitchFamily="34" charset="0"/>
              <a:buChar char="•"/>
            </a:pPr>
            <a:r>
              <a:rPr lang="en-US" sz="1800" dirty="0">
                <a:solidFill>
                  <a:schemeClr val="accent3">
                    <a:lumMod val="25000"/>
                  </a:schemeClr>
                </a:solidFill>
                <a:latin typeface="Abadi" panose="020B0604020104020204" pitchFamily="34" charset="0"/>
              </a:rPr>
              <a:t>Most launches </a:t>
            </a:r>
            <a:r>
              <a:rPr lang="en-US" dirty="0">
                <a:solidFill>
                  <a:schemeClr val="accent3">
                    <a:lumMod val="25000"/>
                  </a:schemeClr>
                </a:solidFill>
                <a:latin typeface="Abadi" panose="020B0604020104020204" pitchFamily="34" charset="0"/>
              </a:rPr>
              <a:t>occurred at East Coast launch sites</a:t>
            </a:r>
          </a:p>
          <a:p>
            <a:pPr marL="285750" indent="-285750">
              <a:lnSpc>
                <a:spcPct val="100000"/>
              </a:lnSpc>
              <a:buFont typeface="Arial" panose="020B0604020202020204" pitchFamily="34" charset="0"/>
              <a:buChar char="•"/>
            </a:pPr>
            <a:r>
              <a:rPr lang="en-US" sz="1800" dirty="0">
                <a:solidFill>
                  <a:schemeClr val="accent3">
                    <a:lumMod val="25000"/>
                  </a:schemeClr>
                </a:solidFill>
                <a:latin typeface="Abadi" panose="020B0604020104020204" pitchFamily="34" charset="0"/>
              </a:rPr>
              <a:t>Launch sites </a:t>
            </a:r>
            <a:r>
              <a:rPr lang="en-US" dirty="0">
                <a:solidFill>
                  <a:schemeClr val="accent3">
                    <a:lumMod val="25000"/>
                  </a:schemeClr>
                </a:solidFill>
                <a:latin typeface="Abadi" panose="020B0604020104020204" pitchFamily="34" charset="0"/>
              </a:rPr>
              <a:t>are in safe zones, near the water, and next to stable infrastructure.</a:t>
            </a:r>
          </a:p>
          <a:p>
            <a:pPr>
              <a:lnSpc>
                <a:spcPct val="100000"/>
              </a:lnSpc>
            </a:pPr>
            <a:endParaRPr lang="en-US" sz="1800" dirty="0">
              <a:solidFill>
                <a:schemeClr val="accent3">
                  <a:lumMod val="25000"/>
                </a:schemeClr>
              </a:solidFill>
              <a:latin typeface="Abadi" panose="020B0604020104020204" pitchFamily="34" charset="0"/>
            </a:endParaRPr>
          </a:p>
          <a:p>
            <a:pPr>
              <a:lnSpc>
                <a:spcPct val="100000"/>
              </a:lnSpc>
            </a:pPr>
            <a:endParaRPr lang="en-US" dirty="0">
              <a:solidFill>
                <a:schemeClr val="accent3">
                  <a:lumMod val="25000"/>
                </a:schemeClr>
              </a:solidFill>
              <a:latin typeface="Abadi" panose="020B0604020104020204" pitchFamily="34" charset="0"/>
            </a:endParaRPr>
          </a:p>
          <a:p>
            <a:pPr>
              <a:lnSpc>
                <a:spcPct val="100000"/>
              </a:lnSpc>
            </a:pPr>
            <a:endParaRPr lang="en-US" sz="1800" dirty="0">
              <a:solidFill>
                <a:schemeClr val="accent3">
                  <a:lumMod val="25000"/>
                </a:schemeClr>
              </a:solidFill>
              <a:latin typeface="Abadi" panose="020B0604020104020204" pitchFamily="34" charset="0"/>
            </a:endParaRPr>
          </a:p>
          <a:p>
            <a:pPr>
              <a:lnSpc>
                <a:spcPct val="100000"/>
              </a:lnSpc>
            </a:pPr>
            <a:endParaRPr lang="en-US" dirty="0">
              <a:solidFill>
                <a:schemeClr val="accent3">
                  <a:lumMod val="25000"/>
                </a:schemeClr>
              </a:solidFill>
              <a:latin typeface="Abadi" panose="020B0604020104020204" pitchFamily="34" charset="0"/>
            </a:endParaRPr>
          </a:p>
          <a:p>
            <a:pPr>
              <a:lnSpc>
                <a:spcPct val="100000"/>
              </a:lnSpc>
            </a:pPr>
            <a:endParaRPr lang="en-US" sz="1800" dirty="0">
              <a:solidFill>
                <a:schemeClr val="accent3">
                  <a:lumMod val="25000"/>
                </a:schemeClr>
              </a:solidFill>
              <a:latin typeface="Abadi" panose="020B0604020104020204" pitchFamily="34" charset="0"/>
            </a:endParaRPr>
          </a:p>
          <a:p>
            <a:pPr>
              <a:lnSpc>
                <a:spcPct val="100000"/>
              </a:lnSpc>
            </a:pPr>
            <a:endParaRPr lang="en-US" dirty="0">
              <a:solidFill>
                <a:schemeClr val="accent3">
                  <a:lumMod val="25000"/>
                </a:schemeClr>
              </a:solidFill>
              <a:latin typeface="Abadi" panose="020B0604020104020204" pitchFamily="34" charset="0"/>
            </a:endParaRPr>
          </a:p>
          <a:p>
            <a:pPr>
              <a:lnSpc>
                <a:spcPct val="100000"/>
              </a:lnSpc>
            </a:pPr>
            <a:endParaRPr lang="en-US" sz="1800" dirty="0">
              <a:solidFill>
                <a:schemeClr val="accent3">
                  <a:lumMod val="25000"/>
                </a:schemeClr>
              </a:solidFill>
              <a:latin typeface="Abadi" panose="020B0604020104020204" pitchFamily="34" charset="0"/>
            </a:endParaRPr>
          </a:p>
          <a:p>
            <a:pPr>
              <a:lnSpc>
                <a:spcPct val="100000"/>
              </a:lnSpc>
            </a:pPr>
            <a:endParaRPr lang="en-US" sz="1800" b="1" dirty="0">
              <a:solidFill>
                <a:schemeClr val="accent3">
                  <a:lumMod val="25000"/>
                </a:schemeClr>
              </a:solidFill>
              <a:latin typeface="Abadi" panose="020B0604020104020204" pitchFamily="34" charset="0"/>
            </a:endParaRPr>
          </a:p>
          <a:p>
            <a:pPr>
              <a:lnSpc>
                <a:spcPct val="100000"/>
              </a:lnSpc>
            </a:pPr>
            <a:r>
              <a:rPr lang="en-US" sz="1800" b="1" dirty="0">
                <a:solidFill>
                  <a:schemeClr val="accent3">
                    <a:lumMod val="25000"/>
                  </a:schemeClr>
                </a:solidFill>
                <a:latin typeface="Abadi" panose="020B0604020104020204" pitchFamily="34" charset="0"/>
              </a:rPr>
              <a:t>Predictive analysis</a:t>
            </a:r>
          </a:p>
          <a:p>
            <a:pPr marL="285750" indent="-285750">
              <a:lnSpc>
                <a:spcPct val="100000"/>
              </a:lnSpc>
              <a:buFont typeface="Arial" panose="020B0604020202020204" pitchFamily="34" charset="0"/>
              <a:buChar char="•"/>
            </a:pPr>
            <a:r>
              <a:rPr lang="en-US" dirty="0">
                <a:solidFill>
                  <a:schemeClr val="accent3">
                    <a:lumMod val="25000"/>
                  </a:schemeClr>
                </a:solidFill>
                <a:latin typeface="Abadi" panose="020B0604020104020204" pitchFamily="34" charset="0"/>
              </a:rPr>
              <a:t>Decision Tree classifier was the best model to predict successful landings, achieving over 90% accuracy on the test dataset.</a:t>
            </a:r>
            <a:endParaRPr lang="en-US" sz="1800" dirty="0">
              <a:solidFill>
                <a:schemeClr val="accent3">
                  <a:lumMod val="25000"/>
                </a:schemeClr>
              </a:solidFill>
              <a:latin typeface="Abadi" panose="020B0604020104020204" pitchFamily="34" charset="0"/>
            </a:endParaRPr>
          </a:p>
        </p:txBody>
      </p:sp>
      <p:pic>
        <p:nvPicPr>
          <p:cNvPr id="6" name="Picture 5" descr="A map of the united states&#10;&#10;Description automatically generated">
            <a:extLst>
              <a:ext uri="{FF2B5EF4-FFF2-40B4-BE49-F238E27FC236}">
                <a16:creationId xmlns:a16="http://schemas.microsoft.com/office/drawing/2014/main" id="{D033119A-435B-21AF-FC36-4DE01906D0EC}"/>
              </a:ext>
            </a:extLst>
          </p:cNvPr>
          <p:cNvPicPr>
            <a:picLocks noChangeAspect="1"/>
          </p:cNvPicPr>
          <p:nvPr/>
        </p:nvPicPr>
        <p:blipFill>
          <a:blip r:embed="rId4"/>
          <a:stretch>
            <a:fillRect/>
          </a:stretch>
        </p:blipFill>
        <p:spPr>
          <a:xfrm>
            <a:off x="6114175" y="2846725"/>
            <a:ext cx="2585717" cy="1575084"/>
          </a:xfrm>
          <a:prstGeom prst="rect">
            <a:avLst/>
          </a:prstGeom>
        </p:spPr>
      </p:pic>
      <p:pic>
        <p:nvPicPr>
          <p:cNvPr id="12" name="Picture 11" descr="A map with a circle and a black circle&#10;&#10;Description automatically generated">
            <a:extLst>
              <a:ext uri="{FF2B5EF4-FFF2-40B4-BE49-F238E27FC236}">
                <a16:creationId xmlns:a16="http://schemas.microsoft.com/office/drawing/2014/main" id="{79548B1D-C0F9-3301-651C-6321AB10E35F}"/>
              </a:ext>
            </a:extLst>
          </p:cNvPr>
          <p:cNvPicPr>
            <a:picLocks noChangeAspect="1"/>
          </p:cNvPicPr>
          <p:nvPr/>
        </p:nvPicPr>
        <p:blipFill>
          <a:blip r:embed="rId5"/>
          <a:stretch>
            <a:fillRect/>
          </a:stretch>
        </p:blipFill>
        <p:spPr>
          <a:xfrm>
            <a:off x="8699893" y="2846725"/>
            <a:ext cx="2585718" cy="1600683"/>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screenshot of a computer screen&#10;&#10;Description automatically generated">
            <a:extLst>
              <a:ext uri="{FF2B5EF4-FFF2-40B4-BE49-F238E27FC236}">
                <a16:creationId xmlns:a16="http://schemas.microsoft.com/office/drawing/2014/main" id="{1B6DF435-F2AA-B3D6-A6BC-C3858BE29A10}"/>
              </a:ext>
            </a:extLst>
          </p:cNvPr>
          <p:cNvPicPr>
            <a:picLocks noChangeAspect="1"/>
          </p:cNvPicPr>
          <p:nvPr/>
        </p:nvPicPr>
        <p:blipFill>
          <a:blip r:embed="rId3"/>
          <a:stretch>
            <a:fillRect/>
          </a:stretch>
        </p:blipFill>
        <p:spPr>
          <a:xfrm>
            <a:off x="554859" y="1512923"/>
            <a:ext cx="11148716" cy="2505624"/>
          </a:xfrm>
          <a:prstGeom prst="rect">
            <a:avLst/>
          </a:prstGeom>
        </p:spPr>
      </p:pic>
      <p:sp>
        <p:nvSpPr>
          <p:cNvPr id="7" name="TextBox 6">
            <a:extLst>
              <a:ext uri="{FF2B5EF4-FFF2-40B4-BE49-F238E27FC236}">
                <a16:creationId xmlns:a16="http://schemas.microsoft.com/office/drawing/2014/main" id="{7445F72C-68AB-AEFA-87A4-209A6640DEAB}"/>
              </a:ext>
            </a:extLst>
          </p:cNvPr>
          <p:cNvSpPr txBox="1"/>
          <p:nvPr/>
        </p:nvSpPr>
        <p:spPr>
          <a:xfrm>
            <a:off x="554859" y="4283373"/>
            <a:ext cx="11004872" cy="923330"/>
          </a:xfrm>
          <a:prstGeom prst="rect">
            <a:avLst/>
          </a:prstGeom>
          <a:noFill/>
        </p:spPr>
        <p:txBody>
          <a:bodyPr wrap="square" rtlCol="0">
            <a:spAutoFit/>
          </a:bodyPr>
          <a:lstStyle/>
          <a:p>
            <a:pPr marL="285750" indent="-285750">
              <a:buFont typeface="Arial" panose="020B0604020202020204" pitchFamily="34" charset="0"/>
              <a:buChar char="•"/>
            </a:pPr>
            <a:r>
              <a:rPr lang="en-US" dirty="0"/>
              <a:t>According to this plot, the best launch site was CCAF5 SLC 40, where most of the recent launches were successful. This is followed by VAFB SLC 4E and finally KSC LC 39A. </a:t>
            </a:r>
          </a:p>
          <a:p>
            <a:pPr marL="285750" indent="-285750">
              <a:buFont typeface="Arial" panose="020B0604020202020204" pitchFamily="34" charset="0"/>
              <a:buChar char="•"/>
            </a:pPr>
            <a:r>
              <a:rPr lang="en-US" dirty="0"/>
              <a:t>It is also worthy to note that the general success rate improved over time.</a:t>
            </a: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A screen shot of a computer&#10;&#10;Description automatically generated">
            <a:extLst>
              <a:ext uri="{FF2B5EF4-FFF2-40B4-BE49-F238E27FC236}">
                <a16:creationId xmlns:a16="http://schemas.microsoft.com/office/drawing/2014/main" id="{D606D140-5034-7650-FC4F-2D8B8CE8AECE}"/>
              </a:ext>
            </a:extLst>
          </p:cNvPr>
          <p:cNvPicPr>
            <a:picLocks noChangeAspect="1"/>
          </p:cNvPicPr>
          <p:nvPr/>
        </p:nvPicPr>
        <p:blipFill>
          <a:blip r:embed="rId3"/>
          <a:stretch>
            <a:fillRect/>
          </a:stretch>
        </p:blipFill>
        <p:spPr>
          <a:xfrm>
            <a:off x="487664" y="1486493"/>
            <a:ext cx="11216672" cy="2522660"/>
          </a:xfrm>
          <a:prstGeom prst="rect">
            <a:avLst/>
          </a:prstGeom>
        </p:spPr>
      </p:pic>
      <p:sp>
        <p:nvSpPr>
          <p:cNvPr id="7" name="TextBox 6">
            <a:extLst>
              <a:ext uri="{FF2B5EF4-FFF2-40B4-BE49-F238E27FC236}">
                <a16:creationId xmlns:a16="http://schemas.microsoft.com/office/drawing/2014/main" id="{5D2C4341-011B-DBBC-4222-B077EA5AE1E4}"/>
              </a:ext>
            </a:extLst>
          </p:cNvPr>
          <p:cNvSpPr txBox="1"/>
          <p:nvPr/>
        </p:nvSpPr>
        <p:spPr>
          <a:xfrm>
            <a:off x="554859" y="4283373"/>
            <a:ext cx="1100487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According to this plot, payloads over 9,000 kg have a very high success rate. However, payloads over 12,000 kg seem to be possible only on CCAFS SLC 40 and KSC LC 39A launch sites.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For payloads below 9,000 kg, the success rate is very mixed.</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60725" y="1559787"/>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A graph of blue and white bars&#10;&#10;Description automatically generated">
            <a:extLst>
              <a:ext uri="{FF2B5EF4-FFF2-40B4-BE49-F238E27FC236}">
                <a16:creationId xmlns:a16="http://schemas.microsoft.com/office/drawing/2014/main" id="{23DF97E0-0A7A-147B-394A-0A304F6FD987}"/>
              </a:ext>
            </a:extLst>
          </p:cNvPr>
          <p:cNvPicPr>
            <a:picLocks noChangeAspect="1"/>
          </p:cNvPicPr>
          <p:nvPr/>
        </p:nvPicPr>
        <p:blipFill>
          <a:blip r:embed="rId3"/>
          <a:stretch>
            <a:fillRect/>
          </a:stretch>
        </p:blipFill>
        <p:spPr>
          <a:xfrm>
            <a:off x="770010" y="1463455"/>
            <a:ext cx="5204693" cy="3921345"/>
          </a:xfrm>
          <a:prstGeom prst="rect">
            <a:avLst/>
          </a:prstGeom>
        </p:spPr>
      </p:pic>
      <p:sp>
        <p:nvSpPr>
          <p:cNvPr id="7" name="TextBox 6">
            <a:extLst>
              <a:ext uri="{FF2B5EF4-FFF2-40B4-BE49-F238E27FC236}">
                <a16:creationId xmlns:a16="http://schemas.microsoft.com/office/drawing/2014/main" id="{F9917223-87BA-74A5-4729-1F3C5484C44B}"/>
              </a:ext>
            </a:extLst>
          </p:cNvPr>
          <p:cNvSpPr txBox="1"/>
          <p:nvPr/>
        </p:nvSpPr>
        <p:spPr>
          <a:xfrm>
            <a:off x="6096000" y="1667173"/>
            <a:ext cx="5342432" cy="2308324"/>
          </a:xfrm>
          <a:prstGeom prst="rect">
            <a:avLst/>
          </a:prstGeom>
          <a:noFill/>
        </p:spPr>
        <p:txBody>
          <a:bodyPr wrap="square" rtlCol="0">
            <a:spAutoFit/>
          </a:bodyPr>
          <a:lstStyle/>
          <a:p>
            <a:pPr marL="285750" indent="-285750">
              <a:buFont typeface="Arial" panose="020B0604020202020204" pitchFamily="34" charset="0"/>
              <a:buChar char="•"/>
            </a:pPr>
            <a:r>
              <a:rPr lang="en-US" dirty="0"/>
              <a:t>The highest success rates occur in orbits:</a:t>
            </a:r>
          </a:p>
          <a:p>
            <a:pPr marL="800100" lvl="1" indent="-342900">
              <a:buFont typeface="+mj-lt"/>
              <a:buAutoNum type="arabicPeriod"/>
            </a:pPr>
            <a:r>
              <a:rPr lang="en-US" dirty="0"/>
              <a:t>ES-L1</a:t>
            </a:r>
          </a:p>
          <a:p>
            <a:pPr marL="800100" lvl="1" indent="-342900">
              <a:buFont typeface="+mj-lt"/>
              <a:buAutoNum type="arabicPeriod"/>
            </a:pPr>
            <a:r>
              <a:rPr lang="en-US" dirty="0"/>
              <a:t>GEO</a:t>
            </a:r>
          </a:p>
          <a:p>
            <a:pPr marL="800100" lvl="1" indent="-342900">
              <a:buFont typeface="+mj-lt"/>
              <a:buAutoNum type="arabicPeriod"/>
            </a:pPr>
            <a:r>
              <a:rPr lang="en-US" dirty="0"/>
              <a:t>HEO, and </a:t>
            </a:r>
          </a:p>
          <a:p>
            <a:pPr marL="800100" lvl="1" indent="-342900">
              <a:buFont typeface="+mj-lt"/>
              <a:buAutoNum type="arabicPeriod"/>
            </a:pPr>
            <a:r>
              <a:rPr lang="en-US" dirty="0"/>
              <a:t>SSO</a:t>
            </a:r>
          </a:p>
          <a:p>
            <a:pPr marL="0" lvl="1"/>
            <a:r>
              <a:rPr lang="en-US" dirty="0"/>
              <a:t>These orbits have a 100% success rate.</a:t>
            </a:r>
          </a:p>
          <a:p>
            <a:pPr marL="0" lvl="1"/>
            <a:endParaRPr lang="en-US" dirty="0"/>
          </a:p>
          <a:p>
            <a:pPr marL="285750" lvl="1" indent="-285750">
              <a:buFont typeface="Arial" panose="020B0604020202020204" pitchFamily="34" charset="0"/>
              <a:buChar char="•"/>
            </a:pPr>
            <a:r>
              <a:rPr lang="en-US" dirty="0"/>
              <a:t>The orbit with the lowest success rate is GTO.</a:t>
            </a: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A screen shot of a computer screen&#10;&#10;Description automatically generated">
            <a:extLst>
              <a:ext uri="{FF2B5EF4-FFF2-40B4-BE49-F238E27FC236}">
                <a16:creationId xmlns:a16="http://schemas.microsoft.com/office/drawing/2014/main" id="{2300CA2B-4910-BE49-B856-92C278C54A56}"/>
              </a:ext>
            </a:extLst>
          </p:cNvPr>
          <p:cNvPicPr>
            <a:picLocks noChangeAspect="1"/>
          </p:cNvPicPr>
          <p:nvPr/>
        </p:nvPicPr>
        <p:blipFill>
          <a:blip r:embed="rId3"/>
          <a:stretch>
            <a:fillRect/>
          </a:stretch>
        </p:blipFill>
        <p:spPr>
          <a:xfrm>
            <a:off x="419100" y="1431858"/>
            <a:ext cx="11341100" cy="2605033"/>
          </a:xfrm>
          <a:prstGeom prst="rect">
            <a:avLst/>
          </a:prstGeom>
        </p:spPr>
      </p:pic>
      <p:sp>
        <p:nvSpPr>
          <p:cNvPr id="7" name="TextBox 6">
            <a:extLst>
              <a:ext uri="{FF2B5EF4-FFF2-40B4-BE49-F238E27FC236}">
                <a16:creationId xmlns:a16="http://schemas.microsoft.com/office/drawing/2014/main" id="{AE6189FD-E3AE-9A43-C1FB-1E544BCA4F7C}"/>
              </a:ext>
            </a:extLst>
          </p:cNvPr>
          <p:cNvSpPr txBox="1"/>
          <p:nvPr/>
        </p:nvSpPr>
        <p:spPr>
          <a:xfrm>
            <a:off x="900414" y="4118887"/>
            <a:ext cx="10378472"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This plot suggests that the success rate to all orbits improved over time.</a:t>
            </a:r>
          </a:p>
          <a:p>
            <a:pPr marL="285750" indent="-285750">
              <a:buFont typeface="Arial" panose="020B0604020202020204" pitchFamily="34" charset="0"/>
              <a:buChar char="•"/>
            </a:pPr>
            <a:r>
              <a:rPr lang="en-US" dirty="0"/>
              <a:t>VLEO orbit seems to be a new business opportunity due to the recent increase of its use.</a:t>
            </a: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A screen shot of a computer&#10;&#10;Description automatically generated">
            <a:extLst>
              <a:ext uri="{FF2B5EF4-FFF2-40B4-BE49-F238E27FC236}">
                <a16:creationId xmlns:a16="http://schemas.microsoft.com/office/drawing/2014/main" id="{537A72B6-23FC-C1B5-EC6D-595FD6D7369F}"/>
              </a:ext>
            </a:extLst>
          </p:cNvPr>
          <p:cNvPicPr>
            <a:picLocks noChangeAspect="1"/>
          </p:cNvPicPr>
          <p:nvPr/>
        </p:nvPicPr>
        <p:blipFill>
          <a:blip r:embed="rId3"/>
          <a:stretch>
            <a:fillRect/>
          </a:stretch>
        </p:blipFill>
        <p:spPr>
          <a:xfrm>
            <a:off x="770011" y="1507062"/>
            <a:ext cx="11015152" cy="2480737"/>
          </a:xfrm>
          <a:prstGeom prst="rect">
            <a:avLst/>
          </a:prstGeom>
        </p:spPr>
      </p:pic>
      <p:sp>
        <p:nvSpPr>
          <p:cNvPr id="7" name="TextBox 6">
            <a:extLst>
              <a:ext uri="{FF2B5EF4-FFF2-40B4-BE49-F238E27FC236}">
                <a16:creationId xmlns:a16="http://schemas.microsoft.com/office/drawing/2014/main" id="{87F0E6FC-0E3C-4E06-5EEC-8596A40F0CD0}"/>
              </a:ext>
            </a:extLst>
          </p:cNvPr>
          <p:cNvSpPr txBox="1"/>
          <p:nvPr/>
        </p:nvSpPr>
        <p:spPr>
          <a:xfrm>
            <a:off x="900414" y="4118887"/>
            <a:ext cx="10378472" cy="923330"/>
          </a:xfrm>
          <a:prstGeom prst="rect">
            <a:avLst/>
          </a:prstGeom>
          <a:noFill/>
        </p:spPr>
        <p:txBody>
          <a:bodyPr wrap="square" rtlCol="0">
            <a:spAutoFit/>
          </a:bodyPr>
          <a:lstStyle/>
          <a:p>
            <a:pPr marL="285750" indent="-285750">
              <a:buFont typeface="Arial" panose="020B0604020202020204" pitchFamily="34" charset="0"/>
              <a:buChar char="•"/>
            </a:pPr>
            <a:r>
              <a:rPr lang="en-US" dirty="0"/>
              <a:t>For orbit GTO, there is no relationship between payload mass and success rate</a:t>
            </a:r>
          </a:p>
          <a:p>
            <a:pPr marL="285750" indent="-285750">
              <a:buFont typeface="Arial" panose="020B0604020202020204" pitchFamily="34" charset="0"/>
              <a:buChar char="•"/>
            </a:pPr>
            <a:r>
              <a:rPr lang="en-US" dirty="0"/>
              <a:t>The ISS orbit has the widest range of payload masses but still a very high rate of success</a:t>
            </a:r>
          </a:p>
          <a:p>
            <a:pPr marL="285750" indent="-285750">
              <a:buFont typeface="Arial" panose="020B0604020202020204" pitchFamily="34" charset="0"/>
              <a:buChar char="•"/>
            </a:pPr>
            <a:r>
              <a:rPr lang="en-US" dirty="0"/>
              <a:t>There are very few launches in the orbits SO and GEO</a:t>
            </a: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grpSp>
        <p:nvGrpSpPr>
          <p:cNvPr id="8" name="Group 7">
            <a:extLst>
              <a:ext uri="{FF2B5EF4-FFF2-40B4-BE49-F238E27FC236}">
                <a16:creationId xmlns:a16="http://schemas.microsoft.com/office/drawing/2014/main" id="{BC61C0D2-1AE5-B04D-42D8-7A5A7759A040}"/>
              </a:ext>
            </a:extLst>
          </p:cNvPr>
          <p:cNvGrpSpPr/>
          <p:nvPr/>
        </p:nvGrpSpPr>
        <p:grpSpPr>
          <a:xfrm>
            <a:off x="509879" y="1507918"/>
            <a:ext cx="5517932" cy="3711781"/>
            <a:chOff x="224107" y="1507918"/>
            <a:chExt cx="5517932" cy="3711781"/>
          </a:xfrm>
        </p:grpSpPr>
        <p:pic>
          <p:nvPicPr>
            <p:cNvPr id="6" name="Picture 5" descr="A graph with a line&#10;&#10;Description automatically generated">
              <a:extLst>
                <a:ext uri="{FF2B5EF4-FFF2-40B4-BE49-F238E27FC236}">
                  <a16:creationId xmlns:a16="http://schemas.microsoft.com/office/drawing/2014/main" id="{E0E5146C-0E6B-7CF4-C65D-94522FF268AC}"/>
                </a:ext>
              </a:extLst>
            </p:cNvPr>
            <p:cNvPicPr>
              <a:picLocks noChangeAspect="1"/>
            </p:cNvPicPr>
            <p:nvPr/>
          </p:nvPicPr>
          <p:blipFill>
            <a:blip r:embed="rId3"/>
            <a:stretch>
              <a:fillRect/>
            </a:stretch>
          </p:blipFill>
          <p:spPr>
            <a:xfrm>
              <a:off x="593439" y="1507918"/>
              <a:ext cx="5148600" cy="3711781"/>
            </a:xfrm>
            <a:prstGeom prst="rect">
              <a:avLst/>
            </a:prstGeom>
          </p:spPr>
        </p:pic>
        <p:sp>
          <p:nvSpPr>
            <p:cNvPr id="7" name="TextBox 6">
              <a:extLst>
                <a:ext uri="{FF2B5EF4-FFF2-40B4-BE49-F238E27FC236}">
                  <a16:creationId xmlns:a16="http://schemas.microsoft.com/office/drawing/2014/main" id="{32CC93F8-543C-11E1-2257-205E9C61E214}"/>
                </a:ext>
              </a:extLst>
            </p:cNvPr>
            <p:cNvSpPr txBox="1"/>
            <p:nvPr/>
          </p:nvSpPr>
          <p:spPr>
            <a:xfrm rot="16200000">
              <a:off x="-255961" y="3048000"/>
              <a:ext cx="1329467" cy="369332"/>
            </a:xfrm>
            <a:prstGeom prst="rect">
              <a:avLst/>
            </a:prstGeom>
            <a:noFill/>
          </p:spPr>
          <p:txBody>
            <a:bodyPr wrap="none" rtlCol="0">
              <a:spAutoFit/>
            </a:bodyPr>
            <a:lstStyle/>
            <a:p>
              <a:r>
                <a:rPr lang="en-US" dirty="0"/>
                <a:t>Success rate</a:t>
              </a:r>
            </a:p>
          </p:txBody>
        </p:sp>
      </p:grpSp>
      <p:sp>
        <p:nvSpPr>
          <p:cNvPr id="9" name="TextBox 8">
            <a:extLst>
              <a:ext uri="{FF2B5EF4-FFF2-40B4-BE49-F238E27FC236}">
                <a16:creationId xmlns:a16="http://schemas.microsoft.com/office/drawing/2014/main" id="{FB67D618-9E43-3562-D9EC-48D70926913D}"/>
              </a:ext>
            </a:extLst>
          </p:cNvPr>
          <p:cNvSpPr txBox="1"/>
          <p:nvPr/>
        </p:nvSpPr>
        <p:spPr>
          <a:xfrm>
            <a:off x="6164191" y="1674674"/>
            <a:ext cx="4881742"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The success rate was steadily increasing from 2013 until 2020, with a bit of a dip in 2018.</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seems that the first 3 years saw an especially high rise in success rates.</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3221111" y="1623002"/>
            <a:ext cx="7815190" cy="95509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four unique launch sites. This was obtained by an SQL query using the “SELECT DISTINCT” keywords.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descr="A screen shot of a website&#10;&#10;Description automatically generated">
            <a:extLst>
              <a:ext uri="{FF2B5EF4-FFF2-40B4-BE49-F238E27FC236}">
                <a16:creationId xmlns:a16="http://schemas.microsoft.com/office/drawing/2014/main" id="{E6C16455-1B8A-F98A-1680-C20BA068291D}"/>
              </a:ext>
            </a:extLst>
          </p:cNvPr>
          <p:cNvPicPr>
            <a:picLocks noChangeAspect="1"/>
          </p:cNvPicPr>
          <p:nvPr/>
        </p:nvPicPr>
        <p:blipFill>
          <a:blip r:embed="rId3"/>
          <a:stretch>
            <a:fillRect/>
          </a:stretch>
        </p:blipFill>
        <p:spPr>
          <a:xfrm>
            <a:off x="770011" y="1575377"/>
            <a:ext cx="2267266" cy="219105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descr="A screenshot of a computer screen&#10;&#10;Description automatically generated">
            <a:extLst>
              <a:ext uri="{FF2B5EF4-FFF2-40B4-BE49-F238E27FC236}">
                <a16:creationId xmlns:a16="http://schemas.microsoft.com/office/drawing/2014/main" id="{D84B25D9-E06F-B151-DD8C-46160544ABC8}"/>
              </a:ext>
            </a:extLst>
          </p:cNvPr>
          <p:cNvPicPr>
            <a:picLocks noChangeAspect="1"/>
          </p:cNvPicPr>
          <p:nvPr/>
        </p:nvPicPr>
        <p:blipFill>
          <a:blip r:embed="rId3"/>
          <a:stretch>
            <a:fillRect/>
          </a:stretch>
        </p:blipFill>
        <p:spPr>
          <a:xfrm>
            <a:off x="495300" y="1509486"/>
            <a:ext cx="10962672" cy="3132192"/>
          </a:xfrm>
          <a:prstGeom prst="rect">
            <a:avLst/>
          </a:prstGeom>
        </p:spPr>
      </p:pic>
      <p:sp>
        <p:nvSpPr>
          <p:cNvPr id="7" name="Content Placeholder 4">
            <a:extLst>
              <a:ext uri="{FF2B5EF4-FFF2-40B4-BE49-F238E27FC236}">
                <a16:creationId xmlns:a16="http://schemas.microsoft.com/office/drawing/2014/main" id="{DD792610-615A-BAEA-5CF1-3E13604CB618}"/>
              </a:ext>
            </a:extLst>
          </p:cNvPr>
          <p:cNvSpPr txBox="1">
            <a:spLocks/>
          </p:cNvSpPr>
          <p:nvPr/>
        </p:nvSpPr>
        <p:spPr>
          <a:xfrm>
            <a:off x="630310" y="4856076"/>
            <a:ext cx="10380589" cy="14632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five records where the launch sites began with the string “CCA” for Cape Canaveral. These are samples of the launches from that site.</a:t>
            </a:r>
          </a:p>
          <a:p>
            <a:pPr>
              <a:lnSpc>
                <a:spcPct val="100000"/>
              </a:lnSpc>
              <a:spcBef>
                <a:spcPts val="1400"/>
              </a:spcBef>
            </a:pPr>
            <a:r>
              <a:rPr lang="en-US" sz="2200" dirty="0">
                <a:solidFill>
                  <a:schemeClr val="accent3">
                    <a:lumMod val="25000"/>
                  </a:schemeClr>
                </a:solidFill>
                <a:latin typeface="Abadi" panose="020B0604020104020204" pitchFamily="34" charset="0"/>
              </a:rPr>
              <a:t>This query was done in SQL using the “LIKE” keyword.</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11" name="Content Placeholder 4">
            <a:extLst>
              <a:ext uri="{FF2B5EF4-FFF2-40B4-BE49-F238E27FC236}">
                <a16:creationId xmlns:a16="http://schemas.microsoft.com/office/drawing/2014/main" id="{923B575B-04D5-61A1-38B4-93F038EA3A52}"/>
              </a:ext>
            </a:extLst>
          </p:cNvPr>
          <p:cNvSpPr txBox="1">
            <a:spLocks/>
          </p:cNvSpPr>
          <p:nvPr/>
        </p:nvSpPr>
        <p:spPr>
          <a:xfrm>
            <a:off x="770011" y="2824999"/>
            <a:ext cx="10380589" cy="146327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is the total payload mass carried by boosters from NASA. This was obtained in SQL by summing all payloads whose codes contain CRS, which corresponds to NASA.</a:t>
            </a:r>
          </a:p>
        </p:txBody>
      </p:sp>
      <p:graphicFrame>
        <p:nvGraphicFramePr>
          <p:cNvPr id="12" name="Table 11">
            <a:extLst>
              <a:ext uri="{FF2B5EF4-FFF2-40B4-BE49-F238E27FC236}">
                <a16:creationId xmlns:a16="http://schemas.microsoft.com/office/drawing/2014/main" id="{94889C55-363B-DD1B-0B4D-BD884669D94C}"/>
              </a:ext>
            </a:extLst>
          </p:cNvPr>
          <p:cNvGraphicFramePr>
            <a:graphicFrameLocks noGrp="1"/>
          </p:cNvGraphicFramePr>
          <p:nvPr>
            <p:extLst>
              <p:ext uri="{D42A27DB-BD31-4B8C-83A1-F6EECF244321}">
                <p14:modId xmlns:p14="http://schemas.microsoft.com/office/powerpoint/2010/main" val="3057516515"/>
              </p:ext>
            </p:extLst>
          </p:nvPr>
        </p:nvGraphicFramePr>
        <p:xfrm>
          <a:off x="4626805" y="1764155"/>
          <a:ext cx="2667000" cy="741680"/>
        </p:xfrm>
        <a:graphic>
          <a:graphicData uri="http://schemas.openxmlformats.org/drawingml/2006/table">
            <a:tbl>
              <a:tblPr firstRow="1" bandRow="1">
                <a:tableStyleId>{5C22544A-7EE6-4342-B048-85BDC9FD1C3A}</a:tableStyleId>
              </a:tblPr>
              <a:tblGrid>
                <a:gridCol w="2667000">
                  <a:extLst>
                    <a:ext uri="{9D8B030D-6E8A-4147-A177-3AD203B41FA5}">
                      <a16:colId xmlns:a16="http://schemas.microsoft.com/office/drawing/2014/main" val="3503397851"/>
                    </a:ext>
                  </a:extLst>
                </a:gridCol>
              </a:tblGrid>
              <a:tr h="370840">
                <a:tc>
                  <a:txBody>
                    <a:bodyPr/>
                    <a:lstStyle/>
                    <a:p>
                      <a:pPr algn="ctr"/>
                      <a:r>
                        <a:rPr lang="en-US" dirty="0"/>
                        <a:t>Total Payload (kg)</a:t>
                      </a:r>
                    </a:p>
                  </a:txBody>
                  <a:tcPr/>
                </a:tc>
                <a:extLst>
                  <a:ext uri="{0D108BD9-81ED-4DB2-BD59-A6C34878D82A}">
                    <a16:rowId xmlns:a16="http://schemas.microsoft.com/office/drawing/2014/main" val="3646535428"/>
                  </a:ext>
                </a:extLst>
              </a:tr>
              <a:tr h="370840">
                <a:tc>
                  <a:txBody>
                    <a:bodyPr/>
                    <a:lstStyle/>
                    <a:p>
                      <a:pPr algn="ctr"/>
                      <a:r>
                        <a:rPr lang="en-US" dirty="0"/>
                        <a:t>111,268</a:t>
                      </a:r>
                    </a:p>
                  </a:txBody>
                  <a:tcPr/>
                </a:tc>
                <a:extLst>
                  <a:ext uri="{0D108BD9-81ED-4DB2-BD59-A6C34878D82A}">
                    <a16:rowId xmlns:a16="http://schemas.microsoft.com/office/drawing/2014/main" val="3500176914"/>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a:extLst>
              <a:ext uri="{FF2B5EF4-FFF2-40B4-BE49-F238E27FC236}">
                <a16:creationId xmlns:a16="http://schemas.microsoft.com/office/drawing/2014/main" id="{50860322-D29C-F49D-C9EC-B03D1D7723E5}"/>
              </a:ext>
            </a:extLst>
          </p:cNvPr>
          <p:cNvGraphicFramePr>
            <a:graphicFrameLocks noGrp="1"/>
          </p:cNvGraphicFramePr>
          <p:nvPr>
            <p:extLst>
              <p:ext uri="{D42A27DB-BD31-4B8C-83A1-F6EECF244321}">
                <p14:modId xmlns:p14="http://schemas.microsoft.com/office/powerpoint/2010/main" val="1660876415"/>
              </p:ext>
            </p:extLst>
          </p:nvPr>
        </p:nvGraphicFramePr>
        <p:xfrm>
          <a:off x="4626805" y="1562100"/>
          <a:ext cx="2667000" cy="1010920"/>
        </p:xfrm>
        <a:graphic>
          <a:graphicData uri="http://schemas.openxmlformats.org/drawingml/2006/table">
            <a:tbl>
              <a:tblPr firstRow="1" bandRow="1">
                <a:tableStyleId>{5C22544A-7EE6-4342-B048-85BDC9FD1C3A}</a:tableStyleId>
              </a:tblPr>
              <a:tblGrid>
                <a:gridCol w="2667000">
                  <a:extLst>
                    <a:ext uri="{9D8B030D-6E8A-4147-A177-3AD203B41FA5}">
                      <a16:colId xmlns:a16="http://schemas.microsoft.com/office/drawing/2014/main" val="3503397851"/>
                    </a:ext>
                  </a:extLst>
                </a:gridCol>
              </a:tblGrid>
              <a:tr h="407795">
                <a:tc>
                  <a:txBody>
                    <a:bodyPr/>
                    <a:lstStyle/>
                    <a:p>
                      <a:pPr algn="ctr"/>
                      <a:r>
                        <a:rPr lang="en-US" dirty="0"/>
                        <a:t>Average Payload Mass by F9 v1.1 (kg)</a:t>
                      </a:r>
                    </a:p>
                  </a:txBody>
                  <a:tcPr/>
                </a:tc>
                <a:extLst>
                  <a:ext uri="{0D108BD9-81ED-4DB2-BD59-A6C34878D82A}">
                    <a16:rowId xmlns:a16="http://schemas.microsoft.com/office/drawing/2014/main" val="3646535428"/>
                  </a:ext>
                </a:extLst>
              </a:tr>
              <a:tr h="370840">
                <a:tc>
                  <a:txBody>
                    <a:bodyPr/>
                    <a:lstStyle/>
                    <a:p>
                      <a:pPr algn="ctr"/>
                      <a:r>
                        <a:rPr lang="en-US" dirty="0"/>
                        <a:t>2,928</a:t>
                      </a:r>
                    </a:p>
                  </a:txBody>
                  <a:tcPr/>
                </a:tc>
                <a:extLst>
                  <a:ext uri="{0D108BD9-81ED-4DB2-BD59-A6C34878D82A}">
                    <a16:rowId xmlns:a16="http://schemas.microsoft.com/office/drawing/2014/main" val="3500176914"/>
                  </a:ext>
                </a:extLst>
              </a:tr>
            </a:tbl>
          </a:graphicData>
        </a:graphic>
      </p:graphicFrame>
      <p:sp>
        <p:nvSpPr>
          <p:cNvPr id="6" name="Content Placeholder 4">
            <a:extLst>
              <a:ext uri="{FF2B5EF4-FFF2-40B4-BE49-F238E27FC236}">
                <a16:creationId xmlns:a16="http://schemas.microsoft.com/office/drawing/2014/main" id="{F50EE26E-DBC2-B15C-ABA4-714A5CF41E71}"/>
              </a:ext>
            </a:extLst>
          </p:cNvPr>
          <p:cNvSpPr txBox="1">
            <a:spLocks/>
          </p:cNvSpPr>
          <p:nvPr/>
        </p:nvSpPr>
        <p:spPr>
          <a:xfrm>
            <a:off x="770011" y="2824999"/>
            <a:ext cx="10380589" cy="120090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is the average payload mass carried by booster F1 v1.1. This was obtained in SQL by filtering records for F9 v1.1 and then averaging all payloads from those records.</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descr="A blue and white date&#10;&#10;Description automatically generated">
            <a:extLst>
              <a:ext uri="{FF2B5EF4-FFF2-40B4-BE49-F238E27FC236}">
                <a16:creationId xmlns:a16="http://schemas.microsoft.com/office/drawing/2014/main" id="{9452C5AE-3AE1-87C1-833F-84FA5CC0412D}"/>
              </a:ext>
            </a:extLst>
          </p:cNvPr>
          <p:cNvPicPr>
            <a:picLocks noChangeAspect="1"/>
          </p:cNvPicPr>
          <p:nvPr/>
        </p:nvPicPr>
        <p:blipFill>
          <a:blip r:embed="rId3"/>
          <a:stretch>
            <a:fillRect/>
          </a:stretch>
        </p:blipFill>
        <p:spPr>
          <a:xfrm>
            <a:off x="4929024" y="1630299"/>
            <a:ext cx="2333951" cy="905001"/>
          </a:xfrm>
          <a:prstGeom prst="rect">
            <a:avLst/>
          </a:prstGeom>
        </p:spPr>
      </p:pic>
      <p:sp>
        <p:nvSpPr>
          <p:cNvPr id="7" name="Content Placeholder 4">
            <a:extLst>
              <a:ext uri="{FF2B5EF4-FFF2-40B4-BE49-F238E27FC236}">
                <a16:creationId xmlns:a16="http://schemas.microsoft.com/office/drawing/2014/main" id="{135D3E60-0C33-963F-090F-A076D374B931}"/>
              </a:ext>
            </a:extLst>
          </p:cNvPr>
          <p:cNvSpPr txBox="1">
            <a:spLocks/>
          </p:cNvSpPr>
          <p:nvPr/>
        </p:nvSpPr>
        <p:spPr>
          <a:xfrm>
            <a:off x="770011" y="2824999"/>
            <a:ext cx="10380589" cy="116280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is the date of the first successful landing outcome on a ground pad. This query was done in SQL by filtering the landing outcomes for ground pad, and then obtaining the minimum value for the date from those records.</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descr="A screenshot of a computer&#10;&#10;Description automatically generated">
            <a:extLst>
              <a:ext uri="{FF2B5EF4-FFF2-40B4-BE49-F238E27FC236}">
                <a16:creationId xmlns:a16="http://schemas.microsoft.com/office/drawing/2014/main" id="{7BFCCED0-DF7F-E792-E6A3-C3628F1915FA}"/>
              </a:ext>
            </a:extLst>
          </p:cNvPr>
          <p:cNvPicPr>
            <a:picLocks noChangeAspect="1"/>
          </p:cNvPicPr>
          <p:nvPr/>
        </p:nvPicPr>
        <p:blipFill>
          <a:blip r:embed="rId3"/>
          <a:stretch>
            <a:fillRect/>
          </a:stretch>
        </p:blipFill>
        <p:spPr>
          <a:xfrm>
            <a:off x="770011" y="1625446"/>
            <a:ext cx="2581635" cy="2210108"/>
          </a:xfrm>
          <a:prstGeom prst="rect">
            <a:avLst/>
          </a:prstGeom>
        </p:spPr>
      </p:pic>
      <p:sp>
        <p:nvSpPr>
          <p:cNvPr id="6" name="Content Placeholder 4">
            <a:extLst>
              <a:ext uri="{FF2B5EF4-FFF2-40B4-BE49-F238E27FC236}">
                <a16:creationId xmlns:a16="http://schemas.microsoft.com/office/drawing/2014/main" id="{F54060FF-8002-CC0C-2E77-2D08D1D41B36}"/>
              </a:ext>
            </a:extLst>
          </p:cNvPr>
          <p:cNvSpPr txBox="1">
            <a:spLocks/>
          </p:cNvSpPr>
          <p:nvPr/>
        </p:nvSpPr>
        <p:spPr>
          <a:xfrm>
            <a:off x="3708400" y="1705897"/>
            <a:ext cx="7429500" cy="234540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These are the boosters that have successfully landed on a drone ship and had payload masses between 4000 and 6000 kg.</a:t>
            </a:r>
          </a:p>
          <a:p>
            <a:pPr>
              <a:lnSpc>
                <a:spcPct val="100000"/>
              </a:lnSpc>
              <a:spcBef>
                <a:spcPts val="1400"/>
              </a:spcBef>
            </a:pPr>
            <a:r>
              <a:rPr lang="en-US" sz="2200" dirty="0">
                <a:solidFill>
                  <a:schemeClr val="accent3">
                    <a:lumMod val="25000"/>
                  </a:schemeClr>
                </a:solidFill>
                <a:latin typeface="Abadi" panose="020B0604020104020204" pitchFamily="34" charset="0"/>
              </a:rPr>
              <a:t>This query was done in SQL by selecting the distinct booster versions using the payload mass filter above, which utilized the keyword BETWEEN.</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81815"/>
            <a:ext cx="10515600" cy="4389596"/>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dedicates billions of dollars each year to improving its rockets’ efficiency, design, and mission success rate. Thus, the ability to predict whether a rocket will land successfully is of paramount importance to the company. </a:t>
            </a:r>
            <a:r>
              <a:rPr lang="en-US" sz="2200" u="sng" dirty="0">
                <a:solidFill>
                  <a:schemeClr val="accent3">
                    <a:lumMod val="25000"/>
                  </a:schemeClr>
                </a:solidFill>
                <a:latin typeface="Abadi" panose="020B0604020104020204" pitchFamily="34" charset="0"/>
              </a:rPr>
              <a:t>However, machine learning methods to predict landing success have not been explored to our knowledge, and they can be a valuable, cost-effective tool for the company.</a:t>
            </a:r>
            <a:r>
              <a:rPr lang="en-US" sz="2200" dirty="0">
                <a:solidFill>
                  <a:schemeClr val="accent3">
                    <a:lumMod val="25000"/>
                  </a:schemeClr>
                </a:solidFill>
                <a:latin typeface="Abadi" panose="020B0604020104020204" pitchFamily="34" charset="0"/>
              </a:rPr>
              <a:t> In this report, we retrieved publicly available data </a:t>
            </a:r>
            <a:r>
              <a:rPr lang="en-US" sz="2200">
                <a:solidFill>
                  <a:schemeClr val="accent3">
                    <a:lumMod val="25000"/>
                  </a:schemeClr>
                </a:solidFill>
                <a:latin typeface="Abadi" panose="020B0604020104020204" pitchFamily="34" charset="0"/>
              </a:rPr>
              <a:t>from SpaceX’s </a:t>
            </a:r>
            <a:r>
              <a:rPr lang="en-US" sz="2200" dirty="0">
                <a:solidFill>
                  <a:schemeClr val="accent3">
                    <a:lumMod val="25000"/>
                  </a:schemeClr>
                </a:solidFill>
                <a:latin typeface="Abadi" panose="020B0604020104020204" pitchFamily="34" charset="0"/>
              </a:rPr>
              <a:t>Falcon 9 launch missions using both web scraping methods and application programming interface (API) methods. After performing exploratory data analysis and identifying the most relevant features, we trained a machine learning classifier to predict whether the Falcon 9 rocket would land successfully. Out of four tested models, we observed that a decision tree classifier achieved the best performance on a held-out test dataset. The chosen machine learning model demonstrates the power of computationally predicting landing success, and it serves as a valuable tool for the company to determine how to optimize their rockets.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descr="A blue and white box with black text&#10;&#10;Description automatically generated">
            <a:extLst>
              <a:ext uri="{FF2B5EF4-FFF2-40B4-BE49-F238E27FC236}">
                <a16:creationId xmlns:a16="http://schemas.microsoft.com/office/drawing/2014/main" id="{EB0708F5-179A-AF74-32AC-9815C55D3656}"/>
              </a:ext>
            </a:extLst>
          </p:cNvPr>
          <p:cNvPicPr>
            <a:picLocks noChangeAspect="1"/>
          </p:cNvPicPr>
          <p:nvPr/>
        </p:nvPicPr>
        <p:blipFill>
          <a:blip r:embed="rId3"/>
          <a:stretch>
            <a:fillRect/>
          </a:stretch>
        </p:blipFill>
        <p:spPr>
          <a:xfrm>
            <a:off x="898085" y="1666628"/>
            <a:ext cx="6306430" cy="1762371"/>
          </a:xfrm>
          <a:prstGeom prst="rect">
            <a:avLst/>
          </a:prstGeom>
        </p:spPr>
      </p:pic>
      <p:sp>
        <p:nvSpPr>
          <p:cNvPr id="7" name="Content Placeholder 4">
            <a:extLst>
              <a:ext uri="{FF2B5EF4-FFF2-40B4-BE49-F238E27FC236}">
                <a16:creationId xmlns:a16="http://schemas.microsoft.com/office/drawing/2014/main" id="{B427080B-7DF3-01F6-A498-8A6E0B66A7E6}"/>
              </a:ext>
            </a:extLst>
          </p:cNvPr>
          <p:cNvSpPr txBox="1">
            <a:spLocks/>
          </p:cNvSpPr>
          <p:nvPr/>
        </p:nvSpPr>
        <p:spPr>
          <a:xfrm>
            <a:off x="898084" y="3692871"/>
            <a:ext cx="10163615" cy="137443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These are the unique mission outcomes and how many times they occurred. We grouped mission outcomes and counted records for each group using SQL.</a:t>
            </a:r>
          </a:p>
          <a:p>
            <a:pPr>
              <a:lnSpc>
                <a:spcPct val="100000"/>
              </a:lnSpc>
              <a:spcBef>
                <a:spcPts val="1400"/>
              </a:spcBef>
            </a:pPr>
            <a:r>
              <a:rPr lang="en-US" sz="2200" dirty="0">
                <a:solidFill>
                  <a:schemeClr val="accent3">
                    <a:lumMod val="25000"/>
                  </a:schemeClr>
                </a:solidFill>
                <a:latin typeface="Abadi" panose="020B0604020104020204" pitchFamily="34" charset="0"/>
              </a:rPr>
              <a:t>According to this table, most of the mission outcomes were successful.</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descr="A screenshot of a computer screen&#10;&#10;Description automatically generated">
            <a:extLst>
              <a:ext uri="{FF2B5EF4-FFF2-40B4-BE49-F238E27FC236}">
                <a16:creationId xmlns:a16="http://schemas.microsoft.com/office/drawing/2014/main" id="{E94F3DC6-AC11-76EA-E1CC-FD0D19AD3F80}"/>
              </a:ext>
            </a:extLst>
          </p:cNvPr>
          <p:cNvPicPr>
            <a:picLocks noChangeAspect="1"/>
          </p:cNvPicPr>
          <p:nvPr/>
        </p:nvPicPr>
        <p:blipFill>
          <a:blip r:embed="rId3"/>
          <a:stretch>
            <a:fillRect/>
          </a:stretch>
        </p:blipFill>
        <p:spPr>
          <a:xfrm>
            <a:off x="770011" y="1579350"/>
            <a:ext cx="5496692" cy="3038899"/>
          </a:xfrm>
          <a:prstGeom prst="rect">
            <a:avLst/>
          </a:prstGeom>
        </p:spPr>
      </p:pic>
      <p:sp>
        <p:nvSpPr>
          <p:cNvPr id="7" name="Content Placeholder 4">
            <a:extLst>
              <a:ext uri="{FF2B5EF4-FFF2-40B4-BE49-F238E27FC236}">
                <a16:creationId xmlns:a16="http://schemas.microsoft.com/office/drawing/2014/main" id="{33A7EAB3-3D9F-44CF-7A55-A1CF98B6F83D}"/>
              </a:ext>
            </a:extLst>
          </p:cNvPr>
          <p:cNvSpPr txBox="1">
            <a:spLocks/>
          </p:cNvSpPr>
          <p:nvPr/>
        </p:nvSpPr>
        <p:spPr>
          <a:xfrm>
            <a:off x="898084" y="4813863"/>
            <a:ext cx="10163615" cy="78683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These are the booster versions that carried the maximum payload. This was obtained in SQL using a sub-query and the MAX keyword.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descr="A blue and white rectangular sign with black text&#10;&#10;Description automatically generated">
            <a:extLst>
              <a:ext uri="{FF2B5EF4-FFF2-40B4-BE49-F238E27FC236}">
                <a16:creationId xmlns:a16="http://schemas.microsoft.com/office/drawing/2014/main" id="{B96E7CE7-0FCB-8548-ABB5-B2D03BA6EF43}"/>
              </a:ext>
            </a:extLst>
          </p:cNvPr>
          <p:cNvPicPr>
            <a:picLocks noChangeAspect="1"/>
          </p:cNvPicPr>
          <p:nvPr/>
        </p:nvPicPr>
        <p:blipFill>
          <a:blip r:embed="rId3"/>
          <a:stretch>
            <a:fillRect/>
          </a:stretch>
        </p:blipFill>
        <p:spPr>
          <a:xfrm>
            <a:off x="770011" y="1527527"/>
            <a:ext cx="4448796" cy="1352739"/>
          </a:xfrm>
          <a:prstGeom prst="rect">
            <a:avLst/>
          </a:prstGeom>
        </p:spPr>
      </p:pic>
      <p:sp>
        <p:nvSpPr>
          <p:cNvPr id="7" name="Content Placeholder 4">
            <a:extLst>
              <a:ext uri="{FF2B5EF4-FFF2-40B4-BE49-F238E27FC236}">
                <a16:creationId xmlns:a16="http://schemas.microsoft.com/office/drawing/2014/main" id="{7FDCD76E-CDDF-D579-A395-016869C216AA}"/>
              </a:ext>
            </a:extLst>
          </p:cNvPr>
          <p:cNvSpPr txBox="1">
            <a:spLocks/>
          </p:cNvSpPr>
          <p:nvPr/>
        </p:nvSpPr>
        <p:spPr>
          <a:xfrm>
            <a:off x="898084" y="3035581"/>
            <a:ext cx="10163615" cy="837919"/>
          </a:xfrm>
          <a:prstGeom prst="rect">
            <a:avLst/>
          </a:prstGeom>
        </p:spPr>
        <p:txBody>
          <a:bodyPr>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These are the failed landing outcomes in drone ships, their booster versions, and their launch site names for the year 2015. There are only two occurrences in this list.</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descr="A table with text and numbers&#10;&#10;Description automatically generated">
            <a:extLst>
              <a:ext uri="{FF2B5EF4-FFF2-40B4-BE49-F238E27FC236}">
                <a16:creationId xmlns:a16="http://schemas.microsoft.com/office/drawing/2014/main" id="{3592987D-C4AB-468E-7D9C-CB2841EA75BA}"/>
              </a:ext>
            </a:extLst>
          </p:cNvPr>
          <p:cNvPicPr>
            <a:picLocks noChangeAspect="1"/>
          </p:cNvPicPr>
          <p:nvPr/>
        </p:nvPicPr>
        <p:blipFill>
          <a:blip r:embed="rId3"/>
          <a:stretch>
            <a:fillRect/>
          </a:stretch>
        </p:blipFill>
        <p:spPr>
          <a:xfrm>
            <a:off x="913942" y="1514208"/>
            <a:ext cx="6554115" cy="3829584"/>
          </a:xfrm>
          <a:prstGeom prst="rect">
            <a:avLst/>
          </a:prstGeom>
        </p:spPr>
      </p:pic>
      <p:sp>
        <p:nvSpPr>
          <p:cNvPr id="7" name="Content Placeholder 4">
            <a:extLst>
              <a:ext uri="{FF2B5EF4-FFF2-40B4-BE49-F238E27FC236}">
                <a16:creationId xmlns:a16="http://schemas.microsoft.com/office/drawing/2014/main" id="{67E619A6-D5B5-3323-DC10-AD3F71B17F73}"/>
              </a:ext>
            </a:extLst>
          </p:cNvPr>
          <p:cNvSpPr txBox="1">
            <a:spLocks/>
          </p:cNvSpPr>
          <p:nvPr/>
        </p:nvSpPr>
        <p:spPr>
          <a:xfrm>
            <a:off x="913942" y="5519531"/>
            <a:ext cx="10163615" cy="8379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is a ranking of landing outcomes between 2010-06-04 and 2017-03-20 in descending order. Most of the occurrences were “No attempt”.</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a:t>
            </a:r>
          </a:p>
        </p:txBody>
      </p:sp>
      <p:pic>
        <p:nvPicPr>
          <p:cNvPr id="6" name="Picture 5" descr="A map of the united states&#10;&#10;Description automatically generated">
            <a:extLst>
              <a:ext uri="{FF2B5EF4-FFF2-40B4-BE49-F238E27FC236}">
                <a16:creationId xmlns:a16="http://schemas.microsoft.com/office/drawing/2014/main" id="{9B1F55FE-3EB2-7E86-85D8-D816125762F5}"/>
              </a:ext>
            </a:extLst>
          </p:cNvPr>
          <p:cNvPicPr>
            <a:picLocks noChangeAspect="1"/>
          </p:cNvPicPr>
          <p:nvPr/>
        </p:nvPicPr>
        <p:blipFill>
          <a:blip r:embed="rId3"/>
          <a:stretch>
            <a:fillRect/>
          </a:stretch>
        </p:blipFill>
        <p:spPr>
          <a:xfrm>
            <a:off x="2857616" y="1380324"/>
            <a:ext cx="6340389" cy="3817951"/>
          </a:xfrm>
          <a:prstGeom prst="rect">
            <a:avLst/>
          </a:prstGeom>
        </p:spPr>
      </p:pic>
      <p:sp>
        <p:nvSpPr>
          <p:cNvPr id="7" name="Content Placeholder 4">
            <a:extLst>
              <a:ext uri="{FF2B5EF4-FFF2-40B4-BE49-F238E27FC236}">
                <a16:creationId xmlns:a16="http://schemas.microsoft.com/office/drawing/2014/main" id="{B845A88F-2D48-00AE-5F5B-2E04F8B509C6}"/>
              </a:ext>
            </a:extLst>
          </p:cNvPr>
          <p:cNvSpPr txBox="1">
            <a:spLocks/>
          </p:cNvSpPr>
          <p:nvPr/>
        </p:nvSpPr>
        <p:spPr>
          <a:xfrm>
            <a:off x="913942" y="5519531"/>
            <a:ext cx="10163615" cy="8379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Most, if not all, launch sites appear to be in coastal regions, especially concentrated in Florida and California. This is probably due to safety reasons.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Landing outcomes by launch site</a:t>
            </a:r>
          </a:p>
        </p:txBody>
      </p:sp>
      <p:pic>
        <p:nvPicPr>
          <p:cNvPr id="4" name="Picture 3" descr="A map with black circles and yellow circles&#10;&#10;Description automatically generated">
            <a:extLst>
              <a:ext uri="{FF2B5EF4-FFF2-40B4-BE49-F238E27FC236}">
                <a16:creationId xmlns:a16="http://schemas.microsoft.com/office/drawing/2014/main" id="{179CD107-DD5C-4BC8-4438-9A4E3E830037}"/>
              </a:ext>
            </a:extLst>
          </p:cNvPr>
          <p:cNvPicPr>
            <a:picLocks noChangeAspect="1"/>
          </p:cNvPicPr>
          <p:nvPr/>
        </p:nvPicPr>
        <p:blipFill>
          <a:blip r:embed="rId3"/>
          <a:stretch>
            <a:fillRect/>
          </a:stretch>
        </p:blipFill>
        <p:spPr>
          <a:xfrm>
            <a:off x="880733" y="1438794"/>
            <a:ext cx="10404878" cy="3532395"/>
          </a:xfrm>
          <a:prstGeom prst="rect">
            <a:avLst/>
          </a:prstGeom>
        </p:spPr>
      </p:pic>
      <p:sp>
        <p:nvSpPr>
          <p:cNvPr id="6" name="Content Placeholder 4">
            <a:extLst>
              <a:ext uri="{FF2B5EF4-FFF2-40B4-BE49-F238E27FC236}">
                <a16:creationId xmlns:a16="http://schemas.microsoft.com/office/drawing/2014/main" id="{2D9DF409-0B93-94B2-7C87-730475E09244}"/>
              </a:ext>
            </a:extLst>
          </p:cNvPr>
          <p:cNvSpPr txBox="1">
            <a:spLocks/>
          </p:cNvSpPr>
          <p:nvPr/>
        </p:nvSpPr>
        <p:spPr>
          <a:xfrm>
            <a:off x="913942" y="5519531"/>
            <a:ext cx="10163615" cy="83791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is an example of the KSC LC-39A launch site outcomes. Green dots indicate successful landings; red dots indicate failed landings.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Safety and logistics</a:t>
            </a:r>
          </a:p>
        </p:txBody>
      </p:sp>
      <p:pic>
        <p:nvPicPr>
          <p:cNvPr id="4" name="Picture 3" descr="A map with a circle and numbers&#10;&#10;Description automatically generated">
            <a:extLst>
              <a:ext uri="{FF2B5EF4-FFF2-40B4-BE49-F238E27FC236}">
                <a16:creationId xmlns:a16="http://schemas.microsoft.com/office/drawing/2014/main" id="{14108D9F-9FFE-915A-E207-757EBEDF3CD8}"/>
              </a:ext>
            </a:extLst>
          </p:cNvPr>
          <p:cNvPicPr>
            <a:picLocks noChangeAspect="1"/>
          </p:cNvPicPr>
          <p:nvPr/>
        </p:nvPicPr>
        <p:blipFill>
          <a:blip r:embed="rId3"/>
          <a:stretch>
            <a:fillRect/>
          </a:stretch>
        </p:blipFill>
        <p:spPr>
          <a:xfrm>
            <a:off x="770011" y="1619092"/>
            <a:ext cx="5187406" cy="4248307"/>
          </a:xfrm>
          <a:prstGeom prst="rect">
            <a:avLst/>
          </a:prstGeom>
        </p:spPr>
      </p:pic>
      <p:sp>
        <p:nvSpPr>
          <p:cNvPr id="6" name="Content Placeholder 4">
            <a:extLst>
              <a:ext uri="{FF2B5EF4-FFF2-40B4-BE49-F238E27FC236}">
                <a16:creationId xmlns:a16="http://schemas.microsoft.com/office/drawing/2014/main" id="{D7985863-CC88-9B83-6556-C631C8EF0CAF}"/>
              </a:ext>
            </a:extLst>
          </p:cNvPr>
          <p:cNvSpPr txBox="1">
            <a:spLocks/>
          </p:cNvSpPr>
          <p:nvPr/>
        </p:nvSpPr>
        <p:spPr>
          <a:xfrm>
            <a:off x="6096001" y="1818580"/>
            <a:ext cx="5038846" cy="380671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is the location of the KSC LC-39A launch site. From visual examination, it makes logical sense that the launch site would be far away from people and civilization. </a:t>
            </a:r>
          </a:p>
          <a:p>
            <a:pPr>
              <a:lnSpc>
                <a:spcPct val="100000"/>
              </a:lnSpc>
              <a:spcBef>
                <a:spcPts val="1400"/>
              </a:spcBef>
            </a:pPr>
            <a:r>
              <a:rPr lang="en-US" sz="2200" dirty="0">
                <a:solidFill>
                  <a:schemeClr val="accent3">
                    <a:lumMod val="25000"/>
                  </a:schemeClr>
                </a:solidFill>
                <a:latin typeface="Abadi" panose="020B0604020104020204" pitchFamily="34" charset="0"/>
              </a:rPr>
              <a:t>However, it is near railroads, which also makes sense since equipment and people need to be transported to and from the launch site.</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by site</a:t>
            </a:r>
          </a:p>
        </p:txBody>
      </p:sp>
      <p:pic>
        <p:nvPicPr>
          <p:cNvPr id="4" name="Picture 3" descr="A pie chart with numbers and a few percentages&#10;&#10;Description automatically generated">
            <a:extLst>
              <a:ext uri="{FF2B5EF4-FFF2-40B4-BE49-F238E27FC236}">
                <a16:creationId xmlns:a16="http://schemas.microsoft.com/office/drawing/2014/main" id="{E43DA12E-0FA2-5E1B-3596-9D21F7AF3B27}"/>
              </a:ext>
            </a:extLst>
          </p:cNvPr>
          <p:cNvPicPr>
            <a:picLocks noChangeAspect="1"/>
          </p:cNvPicPr>
          <p:nvPr/>
        </p:nvPicPr>
        <p:blipFill>
          <a:blip r:embed="rId3"/>
          <a:stretch>
            <a:fillRect/>
          </a:stretch>
        </p:blipFill>
        <p:spPr>
          <a:xfrm>
            <a:off x="770011" y="1441879"/>
            <a:ext cx="5689826" cy="3890479"/>
          </a:xfrm>
          <a:prstGeom prst="rect">
            <a:avLst/>
          </a:prstGeom>
        </p:spPr>
      </p:pic>
      <p:sp>
        <p:nvSpPr>
          <p:cNvPr id="6" name="Content Placeholder 4">
            <a:extLst>
              <a:ext uri="{FF2B5EF4-FFF2-40B4-BE49-F238E27FC236}">
                <a16:creationId xmlns:a16="http://schemas.microsoft.com/office/drawing/2014/main" id="{65F5663A-A758-92DD-207F-CAC546DD2ECF}"/>
              </a:ext>
            </a:extLst>
          </p:cNvPr>
          <p:cNvSpPr txBox="1">
            <a:spLocks/>
          </p:cNvSpPr>
          <p:nvPr/>
        </p:nvSpPr>
        <p:spPr>
          <a:xfrm>
            <a:off x="6705812" y="1545220"/>
            <a:ext cx="4415236" cy="380671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site from which launches are done seems to play a very important role in determining the success or failure of the landing.</a:t>
            </a:r>
          </a:p>
          <a:p>
            <a:pPr>
              <a:lnSpc>
                <a:spcPct val="100000"/>
              </a:lnSpc>
              <a:spcBef>
                <a:spcPts val="1400"/>
              </a:spcBef>
            </a:pPr>
            <a:r>
              <a:rPr lang="en-US" sz="2200" dirty="0">
                <a:solidFill>
                  <a:schemeClr val="accent3">
                    <a:lumMod val="25000"/>
                  </a:schemeClr>
                </a:solidFill>
                <a:latin typeface="Abadi" panose="020B0604020104020204" pitchFamily="34" charset="0"/>
              </a:rPr>
              <a:t>Most successful landings occurred at the launch site KSC LC-39A.</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72190"/>
            <a:ext cx="10290829" cy="42631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dirty="0">
                <a:solidFill>
                  <a:schemeClr val="accent3">
                    <a:lumMod val="25000"/>
                  </a:schemeClr>
                </a:solidFill>
                <a:latin typeface="Abadi" panose="020B0604020104020204" pitchFamily="34" charset="0"/>
              </a:rPr>
              <a:t>Background</a:t>
            </a:r>
          </a:p>
          <a:p>
            <a:pPr marL="0" indent="0">
              <a:spcBef>
                <a:spcPts val="1400"/>
              </a:spcBef>
              <a:buNone/>
            </a:pP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is an aspiring competitor of SpaceX, which is spearheaded by CEO Elon Musk. One of the SpaceX’s latest rockets is the Falcon 9, which has already been tested in multiple scenarios. Since direct physical testing of the Falcon 9 is extremely costly and labor-intensive, it would be more efficient to computationally determine whether a rocket launch would land successfully. </a:t>
            </a:r>
          </a:p>
          <a:p>
            <a:pPr marL="0" indent="0">
              <a:spcBef>
                <a:spcPts val="1400"/>
              </a:spcBef>
              <a:buNone/>
            </a:pPr>
            <a:r>
              <a:rPr lang="en-US" sz="2200" b="1" dirty="0">
                <a:solidFill>
                  <a:schemeClr val="accent3">
                    <a:lumMod val="25000"/>
                  </a:schemeClr>
                </a:solidFill>
                <a:latin typeface="Abadi" panose="020B0604020104020204" pitchFamily="34" charset="0"/>
              </a:rPr>
              <a:t>Objective</a:t>
            </a: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2200" dirty="0">
                <a:solidFill>
                  <a:schemeClr val="accent3">
                    <a:lumMod val="25000"/>
                  </a:schemeClr>
                </a:solidFill>
                <a:latin typeface="Abadi" panose="020B0604020104020204" pitchFamily="34" charset="0"/>
              </a:rPr>
              <a:t>The objective of this report is to evaluate the competitiveness of </a:t>
            </a: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with SpaceX by using machine learning to predict whether a landing would occur successfully. In doing so, the model would provide insights into which aspects (features) are important for landing success, potentially driving down costs of testing the rocket in the future.</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Landing success rate for KSC LC-39A</a:t>
            </a:r>
          </a:p>
        </p:txBody>
      </p:sp>
      <p:pic>
        <p:nvPicPr>
          <p:cNvPr id="4" name="Picture 3" descr="A blue and red pie chart&#10;&#10;Description automatically generated">
            <a:extLst>
              <a:ext uri="{FF2B5EF4-FFF2-40B4-BE49-F238E27FC236}">
                <a16:creationId xmlns:a16="http://schemas.microsoft.com/office/drawing/2014/main" id="{61A533DE-80E2-A580-7AD6-2C93C3C1846A}"/>
              </a:ext>
            </a:extLst>
          </p:cNvPr>
          <p:cNvPicPr>
            <a:picLocks noChangeAspect="1"/>
          </p:cNvPicPr>
          <p:nvPr/>
        </p:nvPicPr>
        <p:blipFill>
          <a:blip r:embed="rId3"/>
          <a:stretch>
            <a:fillRect/>
          </a:stretch>
        </p:blipFill>
        <p:spPr>
          <a:xfrm>
            <a:off x="2882216" y="1377126"/>
            <a:ext cx="6291189" cy="3112941"/>
          </a:xfrm>
          <a:prstGeom prst="rect">
            <a:avLst/>
          </a:prstGeom>
        </p:spPr>
      </p:pic>
      <p:sp>
        <p:nvSpPr>
          <p:cNvPr id="6" name="Content Placeholder 4">
            <a:extLst>
              <a:ext uri="{FF2B5EF4-FFF2-40B4-BE49-F238E27FC236}">
                <a16:creationId xmlns:a16="http://schemas.microsoft.com/office/drawing/2014/main" id="{A80C4ACD-505B-A32B-6C6C-B7213B42CF0B}"/>
              </a:ext>
            </a:extLst>
          </p:cNvPr>
          <p:cNvSpPr txBox="1">
            <a:spLocks/>
          </p:cNvSpPr>
          <p:nvPr/>
        </p:nvSpPr>
        <p:spPr>
          <a:xfrm>
            <a:off x="913942" y="4787224"/>
            <a:ext cx="10163615" cy="123834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site has the highest success rate, at 76.9%. Again, the location of the launch site seems primarily important for the prediction of the success or failure of the landing.</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landing outcome</a:t>
            </a:r>
          </a:p>
        </p:txBody>
      </p:sp>
      <p:pic>
        <p:nvPicPr>
          <p:cNvPr id="4" name="Picture 3" descr="A graph with numbers and a number of mass&#10;&#10;Description automatically generated with medium confidence">
            <a:extLst>
              <a:ext uri="{FF2B5EF4-FFF2-40B4-BE49-F238E27FC236}">
                <a16:creationId xmlns:a16="http://schemas.microsoft.com/office/drawing/2014/main" id="{42CD2E0D-26F6-1641-DDAB-3E26C164C9F4}"/>
              </a:ext>
            </a:extLst>
          </p:cNvPr>
          <p:cNvPicPr>
            <a:picLocks noChangeAspect="1"/>
          </p:cNvPicPr>
          <p:nvPr/>
        </p:nvPicPr>
        <p:blipFill>
          <a:blip r:embed="rId3"/>
          <a:stretch>
            <a:fillRect/>
          </a:stretch>
        </p:blipFill>
        <p:spPr>
          <a:xfrm>
            <a:off x="2704925" y="1386220"/>
            <a:ext cx="6782149" cy="3846433"/>
          </a:xfrm>
          <a:prstGeom prst="rect">
            <a:avLst/>
          </a:prstGeom>
        </p:spPr>
      </p:pic>
      <p:sp>
        <p:nvSpPr>
          <p:cNvPr id="6" name="Content Placeholder 4">
            <a:extLst>
              <a:ext uri="{FF2B5EF4-FFF2-40B4-BE49-F238E27FC236}">
                <a16:creationId xmlns:a16="http://schemas.microsoft.com/office/drawing/2014/main" id="{77262071-ED34-EC59-6736-E8C7D892BD25}"/>
              </a:ext>
            </a:extLst>
          </p:cNvPr>
          <p:cNvSpPr txBox="1">
            <a:spLocks/>
          </p:cNvSpPr>
          <p:nvPr/>
        </p:nvSpPr>
        <p:spPr>
          <a:xfrm>
            <a:off x="946003" y="5406398"/>
            <a:ext cx="10163615" cy="123834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most successful combination seems to be a payload under 6,000 kg coupled with an FT booster.</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descr="A graph of blue and orange bars&#10;&#10;Description automatically generated">
            <a:extLst>
              <a:ext uri="{FF2B5EF4-FFF2-40B4-BE49-F238E27FC236}">
                <a16:creationId xmlns:a16="http://schemas.microsoft.com/office/drawing/2014/main" id="{6529908E-80B8-A184-90E7-D1B7A1A3FC6D}"/>
              </a:ext>
            </a:extLst>
          </p:cNvPr>
          <p:cNvPicPr>
            <a:picLocks noChangeAspect="1"/>
          </p:cNvPicPr>
          <p:nvPr/>
        </p:nvPicPr>
        <p:blipFill>
          <a:blip r:embed="rId3"/>
          <a:stretch>
            <a:fillRect/>
          </a:stretch>
        </p:blipFill>
        <p:spPr>
          <a:xfrm>
            <a:off x="5876076" y="1544781"/>
            <a:ext cx="5677392" cy="4023709"/>
          </a:xfrm>
          <a:prstGeom prst="rect">
            <a:avLst/>
          </a:prstGeom>
        </p:spPr>
      </p:pic>
      <p:sp>
        <p:nvSpPr>
          <p:cNvPr id="6" name="Content Placeholder 4">
            <a:extLst>
              <a:ext uri="{FF2B5EF4-FFF2-40B4-BE49-F238E27FC236}">
                <a16:creationId xmlns:a16="http://schemas.microsoft.com/office/drawing/2014/main" id="{7FB3E1D8-4577-8067-2A92-D6BB96CC9612}"/>
              </a:ext>
            </a:extLst>
          </p:cNvPr>
          <p:cNvSpPr txBox="1">
            <a:spLocks/>
          </p:cNvSpPr>
          <p:nvPr/>
        </p:nvSpPr>
        <p:spPr>
          <a:xfrm>
            <a:off x="770010" y="1752514"/>
            <a:ext cx="4685909" cy="380671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tested four different classifiers, using train-test split, grid search, and cross validation for model optimization.</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had the highest accuracy on both the training and testing dataset, suggesting it did not overfit and is the best model to use.</a:t>
            </a: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screenshot of a graph&#10;&#10;Description automatically generated">
            <a:extLst>
              <a:ext uri="{FF2B5EF4-FFF2-40B4-BE49-F238E27FC236}">
                <a16:creationId xmlns:a16="http://schemas.microsoft.com/office/drawing/2014/main" id="{C35416CA-8992-558F-7C0B-B7C79358A7D6}"/>
              </a:ext>
            </a:extLst>
          </p:cNvPr>
          <p:cNvPicPr>
            <a:picLocks noChangeAspect="1"/>
          </p:cNvPicPr>
          <p:nvPr/>
        </p:nvPicPr>
        <p:blipFill>
          <a:blip r:embed="rId3"/>
          <a:stretch>
            <a:fillRect/>
          </a:stretch>
        </p:blipFill>
        <p:spPr>
          <a:xfrm>
            <a:off x="5507085" y="1403121"/>
            <a:ext cx="5778526" cy="4505502"/>
          </a:xfrm>
          <a:prstGeom prst="rect">
            <a:avLst/>
          </a:prstGeom>
        </p:spPr>
      </p:pic>
      <p:sp>
        <p:nvSpPr>
          <p:cNvPr id="6" name="Content Placeholder 4">
            <a:extLst>
              <a:ext uri="{FF2B5EF4-FFF2-40B4-BE49-F238E27FC236}">
                <a16:creationId xmlns:a16="http://schemas.microsoft.com/office/drawing/2014/main" id="{672F34FF-914B-06AF-1581-65C658B66E58}"/>
              </a:ext>
            </a:extLst>
          </p:cNvPr>
          <p:cNvSpPr txBox="1">
            <a:spLocks/>
          </p:cNvSpPr>
          <p:nvPr/>
        </p:nvSpPr>
        <p:spPr>
          <a:xfrm>
            <a:off x="770010" y="1752514"/>
            <a:ext cx="4685909" cy="380671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is the confusion matrix for the decision tree classifier.</a:t>
            </a:r>
          </a:p>
          <a:p>
            <a:pPr>
              <a:lnSpc>
                <a:spcPct val="100000"/>
              </a:lnSpc>
              <a:spcBef>
                <a:spcPts val="1400"/>
              </a:spcBef>
            </a:pPr>
            <a:r>
              <a:rPr lang="en-US" sz="2200" dirty="0">
                <a:solidFill>
                  <a:schemeClr val="accent3">
                    <a:lumMod val="25000"/>
                  </a:schemeClr>
                </a:solidFill>
                <a:latin typeface="Abadi" panose="020B0604020104020204" pitchFamily="34" charset="0"/>
              </a:rPr>
              <a:t>As opposed to other classifiers, which had very high false positive rates, the decision tree classifier largely eliminated the false positives altogether, giving the best overall accuracy on the test dataset.</a:t>
            </a: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Content Placeholder 4">
            <a:extLst>
              <a:ext uri="{FF2B5EF4-FFF2-40B4-BE49-F238E27FC236}">
                <a16:creationId xmlns:a16="http://schemas.microsoft.com/office/drawing/2014/main" id="{002CFBA8-5258-384D-3E00-DB76D651421C}"/>
              </a:ext>
            </a:extLst>
          </p:cNvPr>
          <p:cNvSpPr txBox="1">
            <a:spLocks/>
          </p:cNvSpPr>
          <p:nvPr/>
        </p:nvSpPr>
        <p:spPr>
          <a:xfrm>
            <a:off x="770010" y="1539240"/>
            <a:ext cx="10515600" cy="4019990"/>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Exploratory data analysis is a crucial first step in examining relationships between variables.</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The best launch site is KSC LC-39A as it had the highest proportion of successes.</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Launches with payloads above 7,000 kg appear to be more successful and less risky.</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Although most of the mission outcomes were successful, successful landing outcomes seemed to improve over time, suggesting that there is technological innovation and improvement to the processes and rockets themselves.</a:t>
            </a:r>
          </a:p>
          <a:p>
            <a:pPr marL="457200" indent="-457200">
              <a:lnSpc>
                <a:spcPct val="100000"/>
              </a:lnSpc>
              <a:spcBef>
                <a:spcPts val="1400"/>
              </a:spcBef>
              <a:buFont typeface="+mj-lt"/>
              <a:buAutoNum type="arabicPeriod"/>
            </a:pPr>
            <a:r>
              <a:rPr lang="en-US" sz="2200" dirty="0">
                <a:solidFill>
                  <a:schemeClr val="accent3">
                    <a:lumMod val="25000"/>
                  </a:schemeClr>
                </a:solidFill>
                <a:latin typeface="Abadi" panose="020B0604020104020204" pitchFamily="34" charset="0"/>
              </a:rPr>
              <a:t>The decision tree classifier is very accurate at predicting which landings will be successful.</a:t>
            </a: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674477"/>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It is important to set </a:t>
            </a:r>
            <a:r>
              <a:rPr lang="en-US" sz="2200" dirty="0" err="1">
                <a:solidFill>
                  <a:schemeClr val="accent3">
                    <a:lumMod val="25000"/>
                  </a:schemeClr>
                </a:solidFill>
                <a:latin typeface="Abadi" panose="020B0604020104020204" pitchFamily="34" charset="0"/>
              </a:rPr>
              <a:t>np.random.seed</a:t>
            </a:r>
            <a:r>
              <a:rPr lang="en-US" sz="2200" dirty="0">
                <a:solidFill>
                  <a:schemeClr val="accent3">
                    <a:lumMod val="25000"/>
                  </a:schemeClr>
                </a:solidFill>
                <a:latin typeface="Abadi" panose="020B0604020104020204" pitchFamily="34" charset="0"/>
              </a:rPr>
              <a:t>() to ensure rigor and reproducibility of code. For machine learning model initialization, it is also important to set the </a:t>
            </a:r>
            <a:r>
              <a:rPr lang="en-US" sz="2200" dirty="0" err="1">
                <a:solidFill>
                  <a:schemeClr val="accent3">
                    <a:lumMod val="25000"/>
                  </a:schemeClr>
                </a:solidFill>
                <a:latin typeface="Abadi" panose="020B0604020104020204" pitchFamily="34" charset="0"/>
              </a:rPr>
              <a:t>random_state</a:t>
            </a:r>
            <a:r>
              <a:rPr lang="en-US" sz="2200" dirty="0">
                <a:solidFill>
                  <a:schemeClr val="accent3">
                    <a:lumMod val="25000"/>
                  </a:schemeClr>
                </a:solidFill>
                <a:latin typeface="Abadi" panose="020B0604020104020204" pitchFamily="34" charset="0"/>
              </a:rPr>
              <a:t> parameter to be consistent each time.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260674" y="1323473"/>
            <a:ext cx="11670652" cy="5269832"/>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indent="-457200">
              <a:lnSpc>
                <a:spcPct val="100000"/>
              </a:lnSpc>
              <a:spcBef>
                <a:spcPts val="0"/>
              </a:spcBef>
            </a:pPr>
            <a:r>
              <a:rPr lang="en-US" sz="1800" dirty="0">
                <a:latin typeface="Arial" panose="020B0604020202020204" pitchFamily="34" charset="0"/>
                <a:cs typeface="Arial" panose="020B0604020202020204" pitchFamily="34" charset="0"/>
              </a:rPr>
              <a:t>Data collection</a:t>
            </a:r>
          </a:p>
          <a:p>
            <a:pPr marL="914400" lvl="3" indent="-457200">
              <a:lnSpc>
                <a:spcPct val="100000"/>
              </a:lnSpc>
              <a:spcBef>
                <a:spcPts val="0"/>
              </a:spcBef>
            </a:pPr>
            <a:r>
              <a:rPr lang="en-US" dirty="0">
                <a:solidFill>
                  <a:schemeClr val="tx1"/>
                </a:solidFill>
                <a:latin typeface="Arial" panose="020B0604020202020204" pitchFamily="34" charset="0"/>
                <a:cs typeface="Arial" panose="020B0604020202020204" pitchFamily="34" charset="0"/>
              </a:rPr>
              <a:t>Data from SpaceX were obtained from two sources:</a:t>
            </a:r>
          </a:p>
          <a:p>
            <a:pPr marL="1371600" lvl="4" indent="-457200">
              <a:lnSpc>
                <a:spcPct val="100000"/>
              </a:lnSpc>
              <a:spcBef>
                <a:spcPts val="0"/>
              </a:spcBef>
              <a:buFont typeface="+mj-lt"/>
              <a:buAutoNum type="arabicPeriod"/>
            </a:pPr>
            <a:r>
              <a:rPr lang="en-US" dirty="0">
                <a:solidFill>
                  <a:schemeClr val="tx1"/>
                </a:solidFill>
                <a:latin typeface="Arial" panose="020B0604020202020204" pitchFamily="34" charset="0"/>
                <a:cs typeface="Arial" panose="020B0604020202020204" pitchFamily="34" charset="0"/>
              </a:rPr>
              <a:t>SpaceX API: </a:t>
            </a:r>
            <a:r>
              <a:rPr lang="en-US" dirty="0">
                <a:solidFill>
                  <a:schemeClr val="tx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https://api.spacexdata.com/v4/rockets/</a:t>
            </a:r>
            <a:r>
              <a:rPr lang="en-US" dirty="0">
                <a:solidFill>
                  <a:schemeClr val="tx1"/>
                </a:solidFill>
                <a:latin typeface="Arial" panose="020B0604020202020204" pitchFamily="34" charset="0"/>
                <a:cs typeface="Arial" panose="020B0604020202020204" pitchFamily="34" charset="0"/>
              </a:rPr>
              <a:t> </a:t>
            </a:r>
          </a:p>
          <a:p>
            <a:pPr marL="1371600" lvl="4" indent="-457200">
              <a:lnSpc>
                <a:spcPct val="100000"/>
              </a:lnSpc>
              <a:spcBef>
                <a:spcPts val="0"/>
              </a:spcBef>
              <a:buFont typeface="+mj-lt"/>
              <a:buAutoNum type="arabicPeriod"/>
            </a:pPr>
            <a:r>
              <a:rPr lang="en-US" dirty="0">
                <a:solidFill>
                  <a:schemeClr val="tx1"/>
                </a:solidFill>
                <a:latin typeface="Arial" panose="020B0604020202020204" pitchFamily="34" charset="0"/>
                <a:cs typeface="Arial" panose="020B0604020202020204" pitchFamily="34" charset="0"/>
              </a:rPr>
              <a:t>Web scraping: </a:t>
            </a:r>
            <a:r>
              <a:rPr lang="en-US" dirty="0">
                <a:solidFill>
                  <a:schemeClr val="tx1"/>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https://en.wikipedia.org/wiki/List_of_Falcon_9_and_Falcon_Heavy_launches</a:t>
            </a:r>
            <a:r>
              <a:rPr lang="en-US" dirty="0">
                <a:solidFill>
                  <a:schemeClr val="tx1"/>
                </a:solidFill>
                <a:latin typeface="Arial" panose="020B0604020202020204" pitchFamily="34" charset="0"/>
                <a:cs typeface="Arial" panose="020B0604020202020204" pitchFamily="34" charset="0"/>
              </a:rPr>
              <a:t> </a:t>
            </a:r>
          </a:p>
          <a:p>
            <a:pPr marL="457200" lvl="2" indent="-457200">
              <a:lnSpc>
                <a:spcPct val="100000"/>
              </a:lnSpc>
              <a:spcBef>
                <a:spcPts val="0"/>
              </a:spcBef>
            </a:pPr>
            <a:r>
              <a:rPr lang="en-US" sz="1800" dirty="0">
                <a:latin typeface="Arial" panose="020B0604020202020204" pitchFamily="34" charset="0"/>
                <a:cs typeface="Arial" panose="020B0604020202020204" pitchFamily="34" charset="0"/>
              </a:rPr>
              <a:t>Data wrangling</a:t>
            </a:r>
          </a:p>
          <a:p>
            <a:pPr marL="914400" lvl="1" indent="-457200">
              <a:lnSpc>
                <a:spcPct val="100000"/>
              </a:lnSpc>
              <a:spcBef>
                <a:spcPts val="0"/>
              </a:spcBef>
            </a:pPr>
            <a:r>
              <a:rPr lang="en-US" sz="1800" dirty="0">
                <a:solidFill>
                  <a:schemeClr val="tx1"/>
                </a:solidFill>
                <a:latin typeface="Arial" panose="020B0604020202020204" pitchFamily="34" charset="0"/>
                <a:cs typeface="Arial" panose="020B0604020202020204" pitchFamily="34" charset="0"/>
              </a:rPr>
              <a:t>We added a “class” label to denote the actual landing outcome of each launch.</a:t>
            </a:r>
          </a:p>
          <a:p>
            <a:pPr marL="914400" lvl="1" indent="-457200">
              <a:lnSpc>
                <a:spcPct val="100000"/>
              </a:lnSpc>
              <a:spcBef>
                <a:spcPts val="0"/>
              </a:spcBef>
            </a:pPr>
            <a:r>
              <a:rPr lang="en-US" sz="1800" dirty="0">
                <a:solidFill>
                  <a:schemeClr val="tx1"/>
                </a:solidFill>
                <a:latin typeface="Arial" panose="020B0604020202020204" pitchFamily="34" charset="0"/>
                <a:cs typeface="Arial" panose="020B0604020202020204" pitchFamily="34" charset="0"/>
              </a:rPr>
              <a:t>We ensured that there were no missing values in the dataset. For all missing values, we imputed them using the mean of the feature.</a:t>
            </a:r>
          </a:p>
          <a:p>
            <a:pPr marL="457200" indent="-457200">
              <a:lnSpc>
                <a:spcPct val="100000"/>
              </a:lnSpc>
              <a:spcBef>
                <a:spcPts val="0"/>
              </a:spcBef>
            </a:pPr>
            <a:r>
              <a:rPr lang="en-US" sz="1800" dirty="0">
                <a:latin typeface="Arial" panose="020B0604020202020204" pitchFamily="34" charset="0"/>
                <a:cs typeface="Arial" panose="020B0604020202020204" pitchFamily="34" charset="0"/>
              </a:rPr>
              <a:t>Exploratory data analysis (EDA) using visualization and SQL</a:t>
            </a:r>
          </a:p>
          <a:p>
            <a:pPr marL="914400" lvl="1" indent="-457200">
              <a:lnSpc>
                <a:spcPct val="100000"/>
              </a:lnSpc>
              <a:spcBef>
                <a:spcPts val="0"/>
              </a:spcBef>
            </a:pPr>
            <a:r>
              <a:rPr lang="en-US" sz="1800" dirty="0">
                <a:solidFill>
                  <a:schemeClr val="tx1"/>
                </a:solidFill>
                <a:latin typeface="Arial" panose="020B0604020202020204" pitchFamily="34" charset="0"/>
                <a:cs typeface="Arial" panose="020B0604020202020204" pitchFamily="34" charset="0"/>
              </a:rPr>
              <a:t>We performed EDA using SQL, and then we performed data visualization using the matplotlib and seaborn Python libraries.</a:t>
            </a:r>
          </a:p>
          <a:p>
            <a:pPr marL="457200" indent="-457200">
              <a:lnSpc>
                <a:spcPct val="100000"/>
              </a:lnSpc>
              <a:spcBef>
                <a:spcPts val="0"/>
              </a:spcBef>
            </a:pPr>
            <a:r>
              <a:rPr lang="en-US" sz="1800" dirty="0">
                <a:latin typeface="Arial" panose="020B0604020202020204" pitchFamily="34" charset="0"/>
                <a:cs typeface="Arial" panose="020B0604020202020204" pitchFamily="34" charset="0"/>
              </a:rPr>
              <a:t>Interactive visual analytics using Folium and </a:t>
            </a:r>
            <a:r>
              <a:rPr lang="en-US" sz="1800" dirty="0" err="1">
                <a:latin typeface="Arial" panose="020B0604020202020204" pitchFamily="34" charset="0"/>
                <a:cs typeface="Arial" panose="020B0604020202020204" pitchFamily="34" charset="0"/>
              </a:rPr>
              <a:t>Plotly</a:t>
            </a:r>
            <a:r>
              <a:rPr lang="en-US" sz="1800" dirty="0">
                <a:latin typeface="Arial" panose="020B0604020202020204" pitchFamily="34" charset="0"/>
                <a:cs typeface="Arial" panose="020B0604020202020204" pitchFamily="34" charset="0"/>
              </a:rPr>
              <a:t> Dash</a:t>
            </a:r>
          </a:p>
          <a:p>
            <a:pPr marL="914400" lvl="1" indent="-457200">
              <a:lnSpc>
                <a:spcPct val="100000"/>
              </a:lnSpc>
              <a:spcBef>
                <a:spcPts val="0"/>
              </a:spcBef>
            </a:pPr>
            <a:r>
              <a:rPr lang="en-US" sz="1800" dirty="0">
                <a:solidFill>
                  <a:schemeClr val="tx1"/>
                </a:solidFill>
                <a:latin typeface="Arial" panose="020B0604020202020204" pitchFamily="34" charset="0"/>
                <a:cs typeface="Arial" panose="020B0604020202020204" pitchFamily="34" charset="0"/>
              </a:rPr>
              <a:t>Folium allowed us to create geographical maps of launch sites.</a:t>
            </a:r>
          </a:p>
          <a:p>
            <a:pPr marL="914400" lvl="1" indent="-457200">
              <a:lnSpc>
                <a:spcPct val="100000"/>
              </a:lnSpc>
              <a:spcBef>
                <a:spcPts val="0"/>
              </a:spcBef>
            </a:pPr>
            <a:r>
              <a:rPr lang="en-US" sz="1800" dirty="0">
                <a:solidFill>
                  <a:schemeClr val="tx1"/>
                </a:solidFill>
                <a:latin typeface="Arial" panose="020B0604020202020204" pitchFamily="34" charset="0"/>
                <a:cs typeface="Arial" panose="020B0604020202020204" pitchFamily="34" charset="0"/>
              </a:rPr>
              <a:t>Dash allowed for the development of interactive visual dashboards, including pie charts and sliders.</a:t>
            </a:r>
          </a:p>
          <a:p>
            <a:pPr marL="457200" indent="-457200">
              <a:lnSpc>
                <a:spcPct val="100000"/>
              </a:lnSpc>
              <a:spcBef>
                <a:spcPts val="0"/>
              </a:spcBef>
            </a:pPr>
            <a:r>
              <a:rPr lang="en-US" sz="1800" dirty="0">
                <a:latin typeface="Arial" panose="020B0604020202020204" pitchFamily="34" charset="0"/>
                <a:cs typeface="Arial" panose="020B0604020202020204" pitchFamily="34" charset="0"/>
              </a:rPr>
              <a:t>Predictive analysis using classification models</a:t>
            </a:r>
          </a:p>
          <a:p>
            <a:pPr marL="914400" lvl="1" indent="-457200">
              <a:lnSpc>
                <a:spcPct val="100000"/>
              </a:lnSpc>
              <a:spcBef>
                <a:spcPts val="0"/>
              </a:spcBef>
            </a:pPr>
            <a:r>
              <a:rPr lang="en-US" sz="1800" dirty="0">
                <a:solidFill>
                  <a:schemeClr val="tx1"/>
                </a:solidFill>
                <a:latin typeface="Arial" panose="020B0604020202020204" pitchFamily="34" charset="0"/>
                <a:cs typeface="Arial" panose="020B0604020202020204" pitchFamily="34" charset="0"/>
              </a:rPr>
              <a:t>We tested a variety of classification models, including decision tree, K nearest neighbors, support vector machine, and logistic regression.</a:t>
            </a:r>
          </a:p>
          <a:p>
            <a:pPr marL="457200" lvl="1" indent="-457200">
              <a:lnSpc>
                <a:spcPct val="100000"/>
              </a:lnSpc>
              <a:spcBef>
                <a:spcPts val="0"/>
              </a:spcBef>
            </a:pPr>
            <a:r>
              <a:rPr lang="en-US" sz="1800" dirty="0">
                <a:latin typeface="Arial" panose="020B0604020202020204" pitchFamily="34" charset="0"/>
                <a:cs typeface="Arial" panose="020B0604020202020204" pitchFamily="34" charset="0"/>
              </a:rPr>
              <a:t>How to build, tune, evaluate classification models</a:t>
            </a:r>
          </a:p>
          <a:p>
            <a:pPr marL="914400" lvl="2" indent="-457200">
              <a:lnSpc>
                <a:spcPct val="100000"/>
              </a:lnSpc>
              <a:spcBef>
                <a:spcPts val="0"/>
              </a:spcBef>
            </a:pPr>
            <a:r>
              <a:rPr lang="en-US" sz="1800" dirty="0">
                <a:solidFill>
                  <a:schemeClr val="tx1"/>
                </a:solidFill>
                <a:latin typeface="Arial" panose="020B0604020202020204" pitchFamily="34" charset="0"/>
                <a:cs typeface="Arial" panose="020B0604020202020204" pitchFamily="34" charset="0"/>
              </a:rPr>
              <a:t>We used grid search combined with cross validation and train-test-split to determine the optimal model.</a:t>
            </a:r>
          </a:p>
          <a:p>
            <a:pPr indent="0">
              <a:lnSpc>
                <a:spcPct val="100000"/>
              </a:lnSpc>
              <a:spcBef>
                <a:spcPts val="0"/>
              </a:spcBef>
            </a:pPr>
            <a:endParaRPr lang="en-US" sz="1800"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00772"/>
            <a:ext cx="10419357" cy="4351338"/>
          </a:xfrm>
          <a:prstGeom prst="rect">
            <a:avLst/>
          </a:prstGeom>
        </p:spPr>
        <p:txBody>
          <a:bodyPr/>
          <a:lstStyle/>
          <a:p>
            <a:pPr marL="0" indent="0">
              <a:buNone/>
            </a:pPr>
            <a:r>
              <a:rPr lang="en-US" dirty="0">
                <a:latin typeface="Arial" panose="020B0604020202020204" pitchFamily="34" charset="0"/>
                <a:cs typeface="Arial" panose="020B0604020202020204" pitchFamily="34" charset="0"/>
              </a:rPr>
              <a:t>We obtained datasets from two sources:</a:t>
            </a:r>
          </a:p>
          <a:p>
            <a:pPr marL="514350" indent="-514350">
              <a:buFont typeface="+mj-lt"/>
              <a:buAutoNum type="arabicPeriod"/>
            </a:pPr>
            <a:r>
              <a:rPr lang="en-US" dirty="0">
                <a:latin typeface="Arial" panose="020B0604020202020204" pitchFamily="34" charset="0"/>
                <a:cs typeface="Arial" panose="020B0604020202020204" pitchFamily="34" charset="0"/>
              </a:rPr>
              <a:t>SpaceX API: </a:t>
            </a:r>
            <a:r>
              <a:rPr lang="en-US" dirty="0">
                <a:latin typeface="Arial" panose="020B0604020202020204" pitchFamily="34" charset="0"/>
                <a:cs typeface="Arial" panose="020B0604020202020204" pitchFamily="34" charset="0"/>
                <a:hlinkClick r:id="rId3"/>
              </a:rPr>
              <a:t>https://api.spacexdata.com/v4/rockets/</a:t>
            </a:r>
            <a:endParaRPr lang="en-US" dirty="0">
              <a:latin typeface="Arial" panose="020B0604020202020204" pitchFamily="34" charset="0"/>
              <a:cs typeface="Arial" panose="020B0604020202020204" pitchFamily="34" charset="0"/>
            </a:endParaRPr>
          </a:p>
          <a:p>
            <a:pPr marL="514350" indent="-514350">
              <a:buFont typeface="+mj-lt"/>
              <a:buAutoNum type="arabicPeriod"/>
            </a:pPr>
            <a:r>
              <a:rPr lang="en-US" dirty="0">
                <a:latin typeface="Arial" panose="020B0604020202020204" pitchFamily="34" charset="0"/>
                <a:cs typeface="Arial" panose="020B0604020202020204" pitchFamily="34" charset="0"/>
              </a:rPr>
              <a:t>Wikipedia: </a:t>
            </a:r>
            <a:r>
              <a:rPr lang="en-US" dirty="0">
                <a:solidFill>
                  <a:schemeClr val="accent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https://en.wikipedia.org/wiki/List_of_Falcon_9_and_Falcon_Heavy_launches</a:t>
            </a:r>
            <a:endParaRPr lang="en-US" dirty="0">
              <a:solidFill>
                <a:schemeClr val="accent1"/>
              </a:solidFill>
              <a:latin typeface="Arial" panose="020B0604020202020204" pitchFamily="34" charset="0"/>
              <a:cs typeface="Arial" panose="020B0604020202020204" pitchFamily="34" charset="0"/>
            </a:endParaRPr>
          </a:p>
          <a:p>
            <a:pPr marL="0" indent="0">
              <a:buNone/>
            </a:pPr>
            <a:endParaRPr lang="en-US" dirty="0">
              <a:solidFill>
                <a:schemeClr val="accent1"/>
              </a:solidFill>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The SpaceX API data were obtained using API calls, while the Wikipedia data were scraped from the web using the </a:t>
            </a:r>
            <a:r>
              <a:rPr lang="en-US" dirty="0" err="1">
                <a:latin typeface="Arial" panose="020B0604020202020204" pitchFamily="34" charset="0"/>
                <a:cs typeface="Arial" panose="020B0604020202020204" pitchFamily="34" charset="0"/>
              </a:rPr>
              <a:t>BeautifulSoup</a:t>
            </a:r>
            <a:r>
              <a:rPr lang="en-US" dirty="0">
                <a:latin typeface="Arial" panose="020B0604020202020204" pitchFamily="34" charset="0"/>
                <a:cs typeface="Arial" panose="020B0604020202020204" pitchFamily="34" charset="0"/>
              </a:rPr>
              <a:t> Python library.</a:t>
            </a:r>
          </a:p>
          <a:p>
            <a:pPr marL="514350" indent="-514350">
              <a:buFont typeface="+mj-lt"/>
              <a:buAutoNum type="arabicPeriod"/>
            </a:pPr>
            <a:endParaRPr lang="en-US" dirty="0">
              <a:latin typeface="Arial" panose="020B0604020202020204" pitchFamily="34" charset="0"/>
              <a:cs typeface="Arial" panose="020B0604020202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Content Placeholder 2">
            <a:extLst>
              <a:ext uri="{FF2B5EF4-FFF2-40B4-BE49-F238E27FC236}">
                <a16:creationId xmlns:a16="http://schemas.microsoft.com/office/drawing/2014/main" id="{D03457B3-C787-3ACF-F47B-C51F40CAD0DB}"/>
              </a:ext>
            </a:extLst>
          </p:cNvPr>
          <p:cNvSpPr txBox="1">
            <a:spLocks/>
          </p:cNvSpPr>
          <p:nvPr/>
        </p:nvSpPr>
        <p:spPr>
          <a:xfrm>
            <a:off x="260674" y="1323473"/>
            <a:ext cx="11670652" cy="452863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indent="0">
              <a:lnSpc>
                <a:spcPct val="100000"/>
              </a:lnSpc>
              <a:spcBef>
                <a:spcPts val="0"/>
              </a:spcBef>
            </a:pPr>
            <a:endParaRPr lang="en-US" sz="1800" dirty="0"/>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SpaceX offers a public API from which data can be sourced and then utilized. This API was used according to the flowchart to the right.</a:t>
            </a:r>
          </a:p>
          <a:p>
            <a:pPr>
              <a:lnSpc>
                <a:spcPct val="100000"/>
              </a:lnSpc>
              <a:spcBef>
                <a:spcPts val="1400"/>
              </a:spcBef>
            </a:pPr>
            <a:r>
              <a:rPr lang="en-US" sz="2200" dirty="0">
                <a:solidFill>
                  <a:schemeClr val="accent3">
                    <a:lumMod val="25000"/>
                  </a:schemeClr>
                </a:solidFill>
                <a:latin typeface="Abadi"/>
              </a:rPr>
              <a:t>GitHub notebook: </a:t>
            </a:r>
            <a:r>
              <a:rPr lang="en-US" sz="2200" dirty="0">
                <a:solidFill>
                  <a:schemeClr val="accent3">
                    <a:lumMod val="25000"/>
                  </a:schemeClr>
                </a:solidFill>
                <a:latin typeface="Abadi"/>
                <a:hlinkClick r:id="rId3"/>
              </a:rPr>
              <a:t>https://github.com/ronnieli0114/IBMDataScience/blob/main/code/01_DataCollectionAPI.ipynb</a:t>
            </a:r>
            <a:r>
              <a:rPr lang="en-US" sz="2200" dirty="0">
                <a:solidFill>
                  <a:schemeClr val="accent3">
                    <a:lumMod val="25000"/>
                  </a:schemeClr>
                </a:solidFill>
                <a:latin typeface="Abadi"/>
              </a:rPr>
              <a:t> </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pSp>
        <p:nvGrpSpPr>
          <p:cNvPr id="19" name="Group 18">
            <a:extLst>
              <a:ext uri="{FF2B5EF4-FFF2-40B4-BE49-F238E27FC236}">
                <a16:creationId xmlns:a16="http://schemas.microsoft.com/office/drawing/2014/main" id="{4A6EEB4D-A73D-59AD-592E-8EFD793DD8DF}"/>
              </a:ext>
            </a:extLst>
          </p:cNvPr>
          <p:cNvGrpSpPr/>
          <p:nvPr/>
        </p:nvGrpSpPr>
        <p:grpSpPr>
          <a:xfrm>
            <a:off x="7640053" y="1418656"/>
            <a:ext cx="2634916" cy="4989062"/>
            <a:chOff x="7603958" y="1588168"/>
            <a:chExt cx="2634916" cy="4989062"/>
          </a:xfrm>
        </p:grpSpPr>
        <p:sp>
          <p:nvSpPr>
            <p:cNvPr id="2" name="Rectangle 1">
              <a:extLst>
                <a:ext uri="{FF2B5EF4-FFF2-40B4-BE49-F238E27FC236}">
                  <a16:creationId xmlns:a16="http://schemas.microsoft.com/office/drawing/2014/main" id="{A4A49ADA-8BC0-8841-3943-1F2F77BA6B39}"/>
                </a:ext>
              </a:extLst>
            </p:cNvPr>
            <p:cNvSpPr/>
            <p:nvPr/>
          </p:nvSpPr>
          <p:spPr>
            <a:xfrm>
              <a:off x="7603958" y="1588168"/>
              <a:ext cx="2634916"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Send GET request to SpaceX API</a:t>
              </a:r>
            </a:p>
          </p:txBody>
        </p:sp>
        <p:sp>
          <p:nvSpPr>
            <p:cNvPr id="7" name="Rectangle 6">
              <a:extLst>
                <a:ext uri="{FF2B5EF4-FFF2-40B4-BE49-F238E27FC236}">
                  <a16:creationId xmlns:a16="http://schemas.microsoft.com/office/drawing/2014/main" id="{F1491848-38FC-E8D8-D2E5-0BE2CFAF4E99}"/>
                </a:ext>
              </a:extLst>
            </p:cNvPr>
            <p:cNvSpPr/>
            <p:nvPr/>
          </p:nvSpPr>
          <p:spPr>
            <a:xfrm>
              <a:off x="7603958" y="2950399"/>
              <a:ext cx="2634916"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Parse the SpaceX launch data results from the response</a:t>
              </a:r>
            </a:p>
          </p:txBody>
        </p:sp>
        <p:sp>
          <p:nvSpPr>
            <p:cNvPr id="8" name="Rectangle 7">
              <a:extLst>
                <a:ext uri="{FF2B5EF4-FFF2-40B4-BE49-F238E27FC236}">
                  <a16:creationId xmlns:a16="http://schemas.microsoft.com/office/drawing/2014/main" id="{1C100515-DFCD-D23A-E6EF-2FDBE688A99D}"/>
                </a:ext>
              </a:extLst>
            </p:cNvPr>
            <p:cNvSpPr/>
            <p:nvPr/>
          </p:nvSpPr>
          <p:spPr>
            <a:xfrm>
              <a:off x="7603958" y="4312630"/>
              <a:ext cx="2634916"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Filter the data to only include the Falcon 9 launches</a:t>
              </a:r>
            </a:p>
          </p:txBody>
        </p:sp>
        <p:sp>
          <p:nvSpPr>
            <p:cNvPr id="9" name="Rectangle 8">
              <a:extLst>
                <a:ext uri="{FF2B5EF4-FFF2-40B4-BE49-F238E27FC236}">
                  <a16:creationId xmlns:a16="http://schemas.microsoft.com/office/drawing/2014/main" id="{CA44CEA2-97BB-1DFD-80EE-AFC37E2D4AA7}"/>
                </a:ext>
              </a:extLst>
            </p:cNvPr>
            <p:cNvSpPr/>
            <p:nvPr/>
          </p:nvSpPr>
          <p:spPr>
            <a:xfrm>
              <a:off x="7603958" y="5674861"/>
              <a:ext cx="2634916"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Deal with missing values by substituting the mean</a:t>
              </a:r>
            </a:p>
          </p:txBody>
        </p:sp>
        <p:cxnSp>
          <p:nvCxnSpPr>
            <p:cNvPr id="11" name="Straight Arrow Connector 10">
              <a:extLst>
                <a:ext uri="{FF2B5EF4-FFF2-40B4-BE49-F238E27FC236}">
                  <a16:creationId xmlns:a16="http://schemas.microsoft.com/office/drawing/2014/main" id="{62A41A1B-CCFC-D67B-7916-88743F995ED2}"/>
                </a:ext>
              </a:extLst>
            </p:cNvPr>
            <p:cNvCxnSpPr>
              <a:stCxn id="2" idx="2"/>
              <a:endCxn id="7" idx="0"/>
            </p:cNvCxnSpPr>
            <p:nvPr/>
          </p:nvCxnSpPr>
          <p:spPr>
            <a:xfrm>
              <a:off x="8921416" y="2490537"/>
              <a:ext cx="0" cy="45986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A1E5C35-09C1-3EA0-B27A-A3044EFBB55E}"/>
                </a:ext>
              </a:extLst>
            </p:cNvPr>
            <p:cNvCxnSpPr>
              <a:cxnSpLocks/>
              <a:stCxn id="7" idx="2"/>
              <a:endCxn id="8" idx="0"/>
            </p:cNvCxnSpPr>
            <p:nvPr/>
          </p:nvCxnSpPr>
          <p:spPr>
            <a:xfrm>
              <a:off x="8921416" y="3852768"/>
              <a:ext cx="0" cy="45986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86144F7-6E7B-6DFF-F519-BABBBCA49F4B}"/>
                </a:ext>
              </a:extLst>
            </p:cNvPr>
            <p:cNvCxnSpPr>
              <a:cxnSpLocks/>
              <a:stCxn id="8" idx="2"/>
              <a:endCxn id="9" idx="0"/>
            </p:cNvCxnSpPr>
            <p:nvPr/>
          </p:nvCxnSpPr>
          <p:spPr>
            <a:xfrm>
              <a:off x="8921416" y="5214999"/>
              <a:ext cx="0" cy="45986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9"/>
            <a:ext cx="5173589" cy="4233284"/>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Wikipedia also hosts information about some past SpaceX launches. This data can be scraped from the web using Python. Data were scraped using the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Python package and saved locally. See the flowchart to the right for the workflow.</a:t>
            </a:r>
          </a:p>
          <a:p>
            <a:pPr>
              <a:lnSpc>
                <a:spcPct val="100000"/>
              </a:lnSpc>
              <a:spcBef>
                <a:spcPts val="1400"/>
              </a:spcBef>
            </a:pPr>
            <a:r>
              <a:rPr lang="en-US" sz="2200" dirty="0">
                <a:solidFill>
                  <a:schemeClr val="accent3">
                    <a:lumMod val="25000"/>
                  </a:schemeClr>
                </a:solidFill>
                <a:latin typeface="Abadi"/>
              </a:rPr>
              <a:t>GitHub notebook: </a:t>
            </a:r>
            <a:r>
              <a:rPr lang="en-US" sz="2200" dirty="0">
                <a:solidFill>
                  <a:schemeClr val="accent3">
                    <a:lumMod val="25000"/>
                  </a:schemeClr>
                </a:solidFill>
                <a:latin typeface="Abadi"/>
                <a:hlinkClick r:id="rId3"/>
              </a:rPr>
              <a:t>https://github.com/ronnieli0114/IBMDataScience/blob/main/code/01_DataCollectionWebScraping.ipynb</a:t>
            </a:r>
            <a:r>
              <a:rPr lang="en-US" sz="2200" dirty="0">
                <a:solidFill>
                  <a:schemeClr val="accent3">
                    <a:lumMod val="25000"/>
                  </a:schemeClr>
                </a:solidFill>
                <a:latin typeface="Abadi"/>
              </a:rPr>
              <a: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pSp>
        <p:nvGrpSpPr>
          <p:cNvPr id="5" name="Group 4">
            <a:extLst>
              <a:ext uri="{FF2B5EF4-FFF2-40B4-BE49-F238E27FC236}">
                <a16:creationId xmlns:a16="http://schemas.microsoft.com/office/drawing/2014/main" id="{F927647B-D531-620F-4CA5-58D2612CF924}"/>
              </a:ext>
            </a:extLst>
          </p:cNvPr>
          <p:cNvGrpSpPr/>
          <p:nvPr/>
        </p:nvGrpSpPr>
        <p:grpSpPr>
          <a:xfrm>
            <a:off x="7820527" y="1615584"/>
            <a:ext cx="2634916" cy="3626831"/>
            <a:chOff x="7603958" y="1588168"/>
            <a:chExt cx="2634916" cy="3626831"/>
          </a:xfrm>
        </p:grpSpPr>
        <p:sp>
          <p:nvSpPr>
            <p:cNvPr id="7" name="Rectangle 6">
              <a:extLst>
                <a:ext uri="{FF2B5EF4-FFF2-40B4-BE49-F238E27FC236}">
                  <a16:creationId xmlns:a16="http://schemas.microsoft.com/office/drawing/2014/main" id="{8E265E71-392A-263C-8729-8F3119C27DF4}"/>
                </a:ext>
              </a:extLst>
            </p:cNvPr>
            <p:cNvSpPr/>
            <p:nvPr/>
          </p:nvSpPr>
          <p:spPr>
            <a:xfrm>
              <a:off x="7603958" y="1588168"/>
              <a:ext cx="2634916"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Request the Falcon 9 Launch Wikipedia page</a:t>
              </a:r>
            </a:p>
          </p:txBody>
        </p:sp>
        <p:sp>
          <p:nvSpPr>
            <p:cNvPr id="8" name="Rectangle 7">
              <a:extLst>
                <a:ext uri="{FF2B5EF4-FFF2-40B4-BE49-F238E27FC236}">
                  <a16:creationId xmlns:a16="http://schemas.microsoft.com/office/drawing/2014/main" id="{FF4A32B2-C7FE-1771-44DF-EB4B2FC10CFA}"/>
                </a:ext>
              </a:extLst>
            </p:cNvPr>
            <p:cNvSpPr/>
            <p:nvPr/>
          </p:nvSpPr>
          <p:spPr>
            <a:xfrm>
              <a:off x="7603958" y="2950399"/>
              <a:ext cx="2634916"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Extract all column (variable) names from the HTML table header</a:t>
              </a:r>
            </a:p>
          </p:txBody>
        </p:sp>
        <p:sp>
          <p:nvSpPr>
            <p:cNvPr id="9" name="Rectangle 8">
              <a:extLst>
                <a:ext uri="{FF2B5EF4-FFF2-40B4-BE49-F238E27FC236}">
                  <a16:creationId xmlns:a16="http://schemas.microsoft.com/office/drawing/2014/main" id="{F1D476A6-A3E4-1170-7B01-E2F53A5592A5}"/>
                </a:ext>
              </a:extLst>
            </p:cNvPr>
            <p:cNvSpPr/>
            <p:nvPr/>
          </p:nvSpPr>
          <p:spPr>
            <a:xfrm>
              <a:off x="7603958" y="4312630"/>
              <a:ext cx="2634916" cy="90236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Create a pandas </a:t>
              </a:r>
              <a:r>
                <a:rPr lang="en-US" dirty="0" err="1"/>
                <a:t>DataFrame</a:t>
              </a:r>
              <a:r>
                <a:rPr lang="en-US" dirty="0"/>
                <a:t> by parsing the HTML tables</a:t>
              </a:r>
            </a:p>
          </p:txBody>
        </p:sp>
        <p:cxnSp>
          <p:nvCxnSpPr>
            <p:cNvPr id="12" name="Straight Arrow Connector 11">
              <a:extLst>
                <a:ext uri="{FF2B5EF4-FFF2-40B4-BE49-F238E27FC236}">
                  <a16:creationId xmlns:a16="http://schemas.microsoft.com/office/drawing/2014/main" id="{A6345D62-5D62-A91F-B0F0-9283AA38D594}"/>
                </a:ext>
              </a:extLst>
            </p:cNvPr>
            <p:cNvCxnSpPr>
              <a:cxnSpLocks/>
              <a:stCxn id="7" idx="2"/>
              <a:endCxn id="8" idx="0"/>
            </p:cNvCxnSpPr>
            <p:nvPr/>
          </p:nvCxnSpPr>
          <p:spPr>
            <a:xfrm>
              <a:off x="8921416" y="2490537"/>
              <a:ext cx="0" cy="45986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04F144C-C004-0162-4AEE-CF7FD9FD79B8}"/>
                </a:ext>
              </a:extLst>
            </p:cNvPr>
            <p:cNvCxnSpPr>
              <a:cxnSpLocks/>
              <a:stCxn id="8" idx="2"/>
              <a:endCxn id="9" idx="0"/>
            </p:cNvCxnSpPr>
            <p:nvPr/>
          </p:nvCxnSpPr>
          <p:spPr>
            <a:xfrm>
              <a:off x="8921416" y="3852768"/>
              <a:ext cx="0" cy="45986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230</TotalTime>
  <Words>2765</Words>
  <Application>Microsoft Office PowerPoint</Application>
  <PresentationFormat>Widescreen</PresentationFormat>
  <Paragraphs>257</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Ronnie Li</cp:lastModifiedBy>
  <cp:revision>256</cp:revision>
  <dcterms:created xsi:type="dcterms:W3CDTF">2021-04-29T18:58:34Z</dcterms:created>
  <dcterms:modified xsi:type="dcterms:W3CDTF">2024-05-16T04:32:44Z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